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321" r:id="rId2"/>
    <p:sldId id="399" r:id="rId3"/>
    <p:sldId id="256" r:id="rId4"/>
    <p:sldId id="269" r:id="rId5"/>
    <p:sldId id="270" r:id="rId6"/>
    <p:sldId id="271" r:id="rId7"/>
    <p:sldId id="323" r:id="rId8"/>
    <p:sldId id="324" r:id="rId9"/>
    <p:sldId id="258" r:id="rId10"/>
    <p:sldId id="396" r:id="rId11"/>
    <p:sldId id="260" r:id="rId12"/>
    <p:sldId id="263" r:id="rId13"/>
    <p:sldId id="406" r:id="rId14"/>
    <p:sldId id="361" r:id="rId15"/>
    <p:sldId id="410" r:id="rId16"/>
    <p:sldId id="412" r:id="rId17"/>
    <p:sldId id="414" r:id="rId18"/>
    <p:sldId id="417" r:id="rId19"/>
    <p:sldId id="418" r:id="rId20"/>
    <p:sldId id="419" r:id="rId21"/>
    <p:sldId id="420" r:id="rId22"/>
    <p:sldId id="421" r:id="rId23"/>
    <p:sldId id="422" r:id="rId24"/>
    <p:sldId id="423" r:id="rId25"/>
    <p:sldId id="424" r:id="rId26"/>
    <p:sldId id="426" r:id="rId27"/>
    <p:sldId id="427" r:id="rId28"/>
    <p:sldId id="429" r:id="rId29"/>
    <p:sldId id="430" r:id="rId30"/>
    <p:sldId id="431" r:id="rId31"/>
    <p:sldId id="432" r:id="rId32"/>
    <p:sldId id="433" r:id="rId33"/>
    <p:sldId id="434" r:id="rId34"/>
    <p:sldId id="436" r:id="rId35"/>
    <p:sldId id="437" r:id="rId36"/>
    <p:sldId id="440" r:id="rId37"/>
    <p:sldId id="442" r:id="rId38"/>
    <p:sldId id="443" r:id="rId39"/>
    <p:sldId id="444" r:id="rId40"/>
    <p:sldId id="447" r:id="rId41"/>
    <p:sldId id="448" r:id="rId42"/>
    <p:sldId id="450" r:id="rId43"/>
    <p:sldId id="451" r:id="rId44"/>
    <p:sldId id="453" r:id="rId45"/>
    <p:sldId id="455" r:id="rId46"/>
    <p:sldId id="457" r:id="rId47"/>
    <p:sldId id="458" r:id="rId48"/>
    <p:sldId id="459" r:id="rId4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728" autoAdjust="0"/>
  </p:normalViewPr>
  <p:slideViewPr>
    <p:cSldViewPr>
      <p:cViewPr varScale="1">
        <p:scale>
          <a:sx n="152" d="100"/>
          <a:sy n="152" d="100"/>
        </p:scale>
        <p:origin x="2032"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75" d="100"/>
        <a:sy n="75" d="100"/>
      </p:scale>
      <p:origin x="0" y="0"/>
    </p:cViewPr>
  </p:notesTextViewPr>
  <p:sorterViewPr>
    <p:cViewPr>
      <p:scale>
        <a:sx n="50" d="100"/>
        <a:sy n="50" d="100"/>
      </p:scale>
      <p:origin x="0" y="45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536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1536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1536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r" eaLnBrk="1" hangingPunct="1">
              <a:defRPr sz="1200">
                <a:latin typeface="Times New Roman" pitchFamily="18" charset="0"/>
              </a:defRPr>
            </a:lvl1pPr>
          </a:lstStyle>
          <a:p>
            <a:pPr>
              <a:defRPr/>
            </a:pPr>
            <a:fld id="{94F4EEA1-4DA7-416C-BCF0-7F5A26309FC6}" type="slidenum">
              <a:rPr lang="en-US"/>
              <a:pPr>
                <a:defRPr/>
              </a:pPr>
              <a:t>‹#›</a:t>
            </a:fld>
            <a:endParaRPr lang="en-US"/>
          </a:p>
        </p:txBody>
      </p:sp>
    </p:spTree>
    <p:extLst>
      <p:ext uri="{BB962C8B-B14F-4D97-AF65-F5344CB8AC3E}">
        <p14:creationId xmlns:p14="http://schemas.microsoft.com/office/powerpoint/2010/main" val="776109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52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3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553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r" eaLnBrk="1" hangingPunct="1">
              <a:defRPr sz="1200">
                <a:latin typeface="Times New Roman" pitchFamily="18" charset="0"/>
              </a:defRPr>
            </a:lvl1pPr>
          </a:lstStyle>
          <a:p>
            <a:pPr>
              <a:defRPr/>
            </a:pPr>
            <a:fld id="{460F1275-28C5-4489-9E49-B4DB2DA17BC6}" type="slidenum">
              <a:rPr lang="en-US"/>
              <a:pPr>
                <a:defRPr/>
              </a:pPr>
              <a:t>‹#›</a:t>
            </a:fld>
            <a:endParaRPr lang="en-US"/>
          </a:p>
        </p:txBody>
      </p:sp>
    </p:spTree>
    <p:extLst>
      <p:ext uri="{BB962C8B-B14F-4D97-AF65-F5344CB8AC3E}">
        <p14:creationId xmlns:p14="http://schemas.microsoft.com/office/powerpoint/2010/main" val="3506797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E58BD58-926C-4727-ACF0-948FEBD0B047}" type="slidenum">
              <a:rPr lang="en-US" smtClean="0"/>
              <a:pPr/>
              <a:t>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856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55C440D-5F40-4EA1-9BDA-1576B9F7318B}" type="slidenum">
              <a:rPr lang="en-US" smtClean="0"/>
              <a:pPr/>
              <a:t>28</a:t>
            </a:fld>
            <a:endParaRPr lang="en-US"/>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noFill/>
          <a:ln/>
        </p:spPr>
        <p:txBody>
          <a:bodyPr/>
          <a:lstStyle/>
          <a:p>
            <a:pPr eaLnBrk="1" hangingPunct="1"/>
            <a:endParaRPr lang="en-US"/>
          </a:p>
        </p:txBody>
      </p:sp>
      <p:sp>
        <p:nvSpPr>
          <p:cNvPr id="33797"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1426" tIns="45714" rIns="91426" bIns="45714" anchor="b"/>
          <a:lstStyle/>
          <a:p>
            <a:pPr algn="r" eaLnBrk="1" hangingPunct="1"/>
            <a:fld id="{F7968BEF-CE46-4375-AFB9-067F6F0B4038}" type="slidenum">
              <a:rPr lang="en-US" sz="1200">
                <a:latin typeface="Times New Roman" pitchFamily="18" charset="0"/>
              </a:rPr>
              <a:pPr algn="r" eaLnBrk="1" hangingPunct="1"/>
              <a:t>28</a:t>
            </a:fld>
            <a:endParaRPr lang="en-US" sz="1200">
              <a:latin typeface="Times New Roman" pitchFamily="18" charset="0"/>
            </a:endParaRPr>
          </a:p>
        </p:txBody>
      </p:sp>
    </p:spTree>
    <p:extLst>
      <p:ext uri="{BB962C8B-B14F-4D97-AF65-F5344CB8AC3E}">
        <p14:creationId xmlns:p14="http://schemas.microsoft.com/office/powerpoint/2010/main" val="42277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1D4703E-381A-4D39-978D-D6DD381ED7EF}" type="slidenum">
              <a:rPr lang="en-US"/>
              <a:pPr/>
              <a:t>39</a:t>
            </a:fld>
            <a:endParaRPr lang="en-US"/>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p:spPr>
        <p:txBody>
          <a:bodyPr/>
          <a:lstStyle/>
          <a:p>
            <a:pPr eaLnBrk="1" hangingPunct="1"/>
            <a:endParaRPr lang="en-US"/>
          </a:p>
        </p:txBody>
      </p:sp>
      <p:sp>
        <p:nvSpPr>
          <p:cNvPr id="26629"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1426" tIns="45714" rIns="91426" bIns="45714" anchor="b"/>
          <a:lstStyle/>
          <a:p>
            <a:pPr algn="r" eaLnBrk="1" hangingPunct="1"/>
            <a:fld id="{852EDFF8-4F74-4D01-B7DE-5992ADF2F3A4}" type="slidenum">
              <a:rPr lang="en-US" sz="1200">
                <a:latin typeface="Times New Roman" pitchFamily="18" charset="0"/>
              </a:rPr>
              <a:pPr algn="r" eaLnBrk="1" hangingPunct="1"/>
              <a:t>39</a:t>
            </a:fld>
            <a:endParaRPr lang="en-US" sz="1200">
              <a:latin typeface="Times New Roman" pitchFamily="18" charset="0"/>
            </a:endParaRPr>
          </a:p>
        </p:txBody>
      </p:sp>
    </p:spTree>
    <p:extLst>
      <p:ext uri="{BB962C8B-B14F-4D97-AF65-F5344CB8AC3E}">
        <p14:creationId xmlns:p14="http://schemas.microsoft.com/office/powerpoint/2010/main" val="2734738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US"/>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grpSp>
      <p:sp>
        <p:nvSpPr>
          <p:cNvPr id="240658"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24065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pPr>
              <a:defRPr/>
            </a:pPr>
            <a:fld id="{9C5630A4-0190-4FBD-900A-42D59BB70D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411ED5EA-C223-408F-BF67-23EAEE251F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FF4F205B-47D7-42A1-B371-9A9B109EE6B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p:cNvSpPr>
            <a:spLocks noGrp="1" noChangeArrowheads="1"/>
          </p:cNvSpPr>
          <p:nvPr>
            <p:ph type="dt" sz="half" idx="10"/>
          </p:nvPr>
        </p:nvSpPr>
        <p:spPr>
          <a:ln/>
        </p:spPr>
        <p:txBody>
          <a:bodyPr/>
          <a:lstStyle>
            <a:lvl1pPr>
              <a:defRPr/>
            </a:lvl1pPr>
          </a:lstStyle>
          <a:p>
            <a:pPr>
              <a:defRPr/>
            </a:pPr>
            <a:endParaRPr lang="en-US"/>
          </a:p>
        </p:txBody>
      </p:sp>
      <p:sp>
        <p:nvSpPr>
          <p:cNvPr id="7" name="Rectangle 20"/>
          <p:cNvSpPr>
            <a:spLocks noGrp="1" noChangeArrowheads="1"/>
          </p:cNvSpPr>
          <p:nvPr>
            <p:ph type="ftr" sz="quarter" idx="11"/>
          </p:nvPr>
        </p:nvSpPr>
        <p:spPr>
          <a:ln/>
        </p:spPr>
        <p:txBody>
          <a:bodyPr/>
          <a:lstStyle>
            <a:lvl1pPr>
              <a:defRPr/>
            </a:lvl1pPr>
          </a:lstStyle>
          <a:p>
            <a:pPr>
              <a:defRPr/>
            </a:pPr>
            <a:endParaRPr lang="en-US"/>
          </a:p>
        </p:txBody>
      </p:sp>
      <p:sp>
        <p:nvSpPr>
          <p:cNvPr id="8" name="Rectangle 21"/>
          <p:cNvSpPr>
            <a:spLocks noGrp="1" noChangeArrowheads="1"/>
          </p:cNvSpPr>
          <p:nvPr>
            <p:ph type="sldNum" sz="quarter" idx="12"/>
          </p:nvPr>
        </p:nvSpPr>
        <p:spPr>
          <a:ln/>
        </p:spPr>
        <p:txBody>
          <a:bodyPr/>
          <a:lstStyle>
            <a:lvl1pPr>
              <a:defRPr/>
            </a:lvl1pPr>
          </a:lstStyle>
          <a:p>
            <a:pPr>
              <a:defRPr/>
            </a:pPr>
            <a:fld id="{80F24D5E-8447-43BE-A08E-DBA58C0E3DC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C2D9E451-C2CE-4F19-9B5C-A880CF0B22E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5F9FC69-D785-4C37-8347-BBBD98EE064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5D825398-B336-4DAE-AA79-F46E31F03D3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0DF9371F-8C96-45F2-9EF4-9875A8F367F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8A20399E-08C8-4D5F-828D-4BAECF9F73E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EE6BB420-910E-4B31-A5DE-9154EECDB4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CDE6F00-5EC7-4315-A248-1DF1560285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04B6B0D5-DA1E-492E-A75D-ACA7721A99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B7008319-6544-455B-900E-A250B22B65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F553AF0C-8A6C-47B1-871F-9843913489B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3F54D79E-340C-4D1C-9F0D-EF82BAD30E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B6336D21-A70A-4D24-B078-37F5B5EE83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5028B0D0-9DE3-4875-A019-3D4AA742972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2D15D799-736A-4552-BA45-77109D25083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239619"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a:defRPr/>
              </a:pPr>
              <a:endParaRPr lang="en-US"/>
            </a:p>
          </p:txBody>
        </p:sp>
        <p:sp>
          <p:nvSpPr>
            <p:cNvPr id="23962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3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3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3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3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grpSp>
      <p:sp>
        <p:nvSpPr>
          <p:cNvPr id="239634"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39635"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23963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239637"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414F7059-0F0E-49D9-8477-F9F894CD4917}" type="slidenum">
              <a:rPr lang="en-US"/>
              <a:pPr>
                <a:defRPr/>
              </a:pPr>
              <a:t>‹#›</a:t>
            </a:fld>
            <a:endParaRPr lang="en-US"/>
          </a:p>
        </p:txBody>
      </p:sp>
      <p:sp>
        <p:nvSpPr>
          <p:cNvPr id="23963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43"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http://www.hdrinc.com/AppPost/Img00880.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2.bin"/><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 Id="rId4" Type="http://schemas.openxmlformats.org/officeDocument/2006/relationships/image" Target="../media/image39.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forms.office.com/r/B1HxLRXPz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CE12CF78-DEE3-4AB7-B35F-EE6F037FE92A}" type="slidenum">
              <a:rPr lang="en-US"/>
              <a:pPr>
                <a:defRPr/>
              </a:pPr>
              <a:t>1</a:t>
            </a:fld>
            <a:endParaRPr lang="en-US" dirty="0"/>
          </a:p>
        </p:txBody>
      </p:sp>
      <p:sp>
        <p:nvSpPr>
          <p:cNvPr id="3075" name="Rectangle 1026"/>
          <p:cNvSpPr>
            <a:spLocks noChangeArrowheads="1"/>
          </p:cNvSpPr>
          <p:nvPr/>
        </p:nvSpPr>
        <p:spPr bwMode="auto">
          <a:xfrm>
            <a:off x="3419475" y="1981200"/>
            <a:ext cx="9144000" cy="0"/>
          </a:xfrm>
          <a:prstGeom prst="rect">
            <a:avLst/>
          </a:prstGeom>
          <a:noFill/>
          <a:ln w="9525">
            <a:noFill/>
            <a:miter lim="800000"/>
            <a:headEnd/>
            <a:tailEnd/>
          </a:ln>
        </p:spPr>
        <p:txBody>
          <a:bodyPr>
            <a:spAutoFit/>
          </a:bodyPr>
          <a:lstStyle/>
          <a:p>
            <a:endParaRPr lang="en-US"/>
          </a:p>
        </p:txBody>
      </p:sp>
      <p:pic>
        <p:nvPicPr>
          <p:cNvPr id="3076" name="Picture 1027" descr="John H. Stroger, Jr., Hospital of Cook County"/>
          <p:cNvPicPr>
            <a:picLocks noChangeAspect="1" noChangeArrowheads="1"/>
          </p:cNvPicPr>
          <p:nvPr/>
        </p:nvPicPr>
        <p:blipFill>
          <a:blip r:embed="rId3" r:link="rId4" cstate="print"/>
          <a:srcRect/>
          <a:stretch>
            <a:fillRect/>
          </a:stretch>
        </p:blipFill>
        <p:spPr bwMode="auto">
          <a:xfrm>
            <a:off x="1371600" y="1828800"/>
            <a:ext cx="6324600" cy="4337050"/>
          </a:xfrm>
          <a:prstGeom prst="rect">
            <a:avLst/>
          </a:prstGeom>
          <a:noFill/>
          <a:ln w="9525">
            <a:solidFill>
              <a:schemeClr val="tx1"/>
            </a:solidFill>
            <a:miter lim="800000"/>
            <a:headEnd/>
            <a:tailEnd/>
          </a:ln>
        </p:spPr>
      </p:pic>
      <p:sp>
        <p:nvSpPr>
          <p:cNvPr id="3077" name="Rectangle 1028"/>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p>
        </p:txBody>
      </p:sp>
      <p:sp>
        <p:nvSpPr>
          <p:cNvPr id="3078" name="Text Box 1029"/>
          <p:cNvSpPr txBox="1">
            <a:spLocks noChangeArrowheads="1"/>
          </p:cNvSpPr>
          <p:nvPr/>
        </p:nvSpPr>
        <p:spPr bwMode="auto">
          <a:xfrm>
            <a:off x="152400" y="228600"/>
            <a:ext cx="8610600" cy="1555750"/>
          </a:xfrm>
          <a:prstGeom prst="rect">
            <a:avLst/>
          </a:prstGeom>
          <a:noFill/>
          <a:ln w="9525">
            <a:noFill/>
            <a:miter lim="800000"/>
            <a:headEnd/>
            <a:tailEnd/>
          </a:ln>
        </p:spPr>
        <p:txBody>
          <a:bodyPr>
            <a:spAutoFit/>
          </a:bodyPr>
          <a:lstStyle/>
          <a:p>
            <a:pPr algn="ctr" eaLnBrk="1" hangingPunct="1"/>
            <a:r>
              <a:rPr lang="en-US" sz="4800" b="1" i="1">
                <a:latin typeface="Times New Roman" pitchFamily="18" charset="0"/>
              </a:rPr>
              <a:t>JHSCC </a:t>
            </a:r>
          </a:p>
          <a:p>
            <a:pPr algn="ctr" eaLnBrk="1" hangingPunct="1"/>
            <a:r>
              <a:rPr lang="en-US" sz="4800" b="1" i="1">
                <a:latin typeface="Times New Roman" pitchFamily="18" charset="0"/>
              </a:rPr>
              <a:t>Infection Control Education</a:t>
            </a:r>
            <a:r>
              <a:rPr lang="en-US" sz="4800" b="1" i="1">
                <a:solidFill>
                  <a:schemeClr val="accent2"/>
                </a:solidFill>
                <a:latin typeface="Times New Roman"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1A249D2A-0090-4A2E-8B37-102D14DBC02E}" type="slidenum">
              <a:rPr lang="en-US"/>
              <a:pPr>
                <a:defRPr/>
              </a:pPr>
              <a:t>10</a:t>
            </a:fld>
            <a:endParaRPr lang="en-US"/>
          </a:p>
        </p:txBody>
      </p:sp>
      <p:sp>
        <p:nvSpPr>
          <p:cNvPr id="212995" name="Rectangle 3"/>
          <p:cNvSpPr>
            <a:spLocks noGrp="1" noChangeArrowheads="1"/>
          </p:cNvSpPr>
          <p:nvPr>
            <p:ph type="title"/>
          </p:nvPr>
        </p:nvSpPr>
        <p:spPr>
          <a:xfrm>
            <a:off x="457200" y="152400"/>
            <a:ext cx="8229600" cy="941388"/>
          </a:xfrm>
        </p:spPr>
        <p:txBody>
          <a:bodyPr/>
          <a:lstStyle/>
          <a:p>
            <a:pPr eaLnBrk="1" hangingPunct="1">
              <a:defRPr/>
            </a:pPr>
            <a:r>
              <a:rPr lang="en-US"/>
              <a:t>Transfer of Patient in Isolation</a:t>
            </a:r>
          </a:p>
        </p:txBody>
      </p:sp>
      <p:sp>
        <p:nvSpPr>
          <p:cNvPr id="212994" name="Rectangle 2"/>
          <p:cNvSpPr>
            <a:spLocks noGrp="1" noChangeArrowheads="1"/>
          </p:cNvSpPr>
          <p:nvPr>
            <p:ph type="body" idx="4294967295"/>
          </p:nvPr>
        </p:nvSpPr>
        <p:spPr>
          <a:xfrm>
            <a:off x="228600" y="1143000"/>
            <a:ext cx="8610600" cy="5410200"/>
          </a:xfrm>
        </p:spPr>
        <p:txBody>
          <a:bodyPr/>
          <a:lstStyle/>
          <a:p>
            <a:pPr marL="381000" indent="-381000" eaLnBrk="1" hangingPunct="1">
              <a:lnSpc>
                <a:spcPct val="80000"/>
              </a:lnSpc>
              <a:buFont typeface="Wingdings" pitchFamily="2" charset="2"/>
              <a:buNone/>
              <a:defRPr/>
            </a:pPr>
            <a:r>
              <a:rPr lang="en-US" sz="2400" u="sng"/>
              <a:t>From sending department</a:t>
            </a:r>
            <a:r>
              <a:rPr lang="en-US" sz="2400"/>
              <a:t> </a:t>
            </a:r>
          </a:p>
          <a:p>
            <a:pPr marL="800100" lvl="1" indent="-342900" eaLnBrk="1" hangingPunct="1">
              <a:lnSpc>
                <a:spcPct val="80000"/>
              </a:lnSpc>
              <a:defRPr/>
            </a:pPr>
            <a:r>
              <a:rPr lang="en-US" sz="1800"/>
              <a:t>Hand-off communication : Verbally communicate with the receiving department about patient’s isolation status; ascertain Personal Protective Equipment (PPE) is available  </a:t>
            </a:r>
          </a:p>
          <a:p>
            <a:pPr marL="800100" lvl="1" indent="-342900" eaLnBrk="1" hangingPunct="1">
              <a:lnSpc>
                <a:spcPct val="80000"/>
              </a:lnSpc>
              <a:defRPr/>
            </a:pPr>
            <a:r>
              <a:rPr lang="en-US" sz="1800"/>
              <a:t>Perform hand hygiene, don required PPE , place clean sheet on gurney/wheelchair, transfer patient to gurney/wheelchair</a:t>
            </a:r>
            <a:endParaRPr lang="en-US" sz="2000" i="1"/>
          </a:p>
          <a:p>
            <a:pPr marL="800100" lvl="1" indent="-342900" eaLnBrk="1" hangingPunct="1">
              <a:lnSpc>
                <a:spcPct val="80000"/>
              </a:lnSpc>
              <a:defRPr/>
            </a:pPr>
            <a:r>
              <a:rPr lang="en-US" sz="1800"/>
              <a:t>Remove PPE and perform hand hygiene before leaving the room </a:t>
            </a:r>
          </a:p>
          <a:p>
            <a:pPr marL="381000" indent="-381000" eaLnBrk="1" hangingPunct="1">
              <a:lnSpc>
                <a:spcPct val="80000"/>
              </a:lnSpc>
              <a:buFont typeface="Wingdings" pitchFamily="2" charset="2"/>
              <a:buNone/>
              <a:defRPr/>
            </a:pPr>
            <a:r>
              <a:rPr lang="en-US" sz="2400" u="sng"/>
              <a:t>During transport</a:t>
            </a:r>
            <a:r>
              <a:rPr lang="en-US" sz="2000"/>
              <a:t> </a:t>
            </a:r>
          </a:p>
          <a:p>
            <a:pPr marL="800100" lvl="1" indent="-342900" eaLnBrk="1" hangingPunct="1">
              <a:lnSpc>
                <a:spcPct val="80000"/>
              </a:lnSpc>
              <a:buFontTx/>
              <a:buNone/>
              <a:defRPr/>
            </a:pPr>
            <a:r>
              <a:rPr lang="en-US" sz="1800"/>
              <a:t>	Staff should not wear any PPE in hallway or elevator (CDC Guideline for Isolation, 2007), except when:</a:t>
            </a:r>
          </a:p>
          <a:p>
            <a:pPr marL="1219200" lvl="2" indent="-304800" eaLnBrk="1" hangingPunct="1">
              <a:lnSpc>
                <a:spcPct val="80000"/>
              </a:lnSpc>
              <a:defRPr/>
            </a:pPr>
            <a:r>
              <a:rPr lang="en-US" sz="1800"/>
              <a:t>patient is intubated</a:t>
            </a:r>
          </a:p>
          <a:p>
            <a:pPr marL="1219200" lvl="2" indent="-304800" eaLnBrk="1" hangingPunct="1">
              <a:lnSpc>
                <a:spcPct val="80000"/>
              </a:lnSpc>
              <a:defRPr/>
            </a:pPr>
            <a:r>
              <a:rPr lang="en-US" sz="1800"/>
              <a:t>there is non-contained blood or body fluids</a:t>
            </a:r>
          </a:p>
          <a:p>
            <a:pPr marL="1219200" lvl="2" indent="-304800" eaLnBrk="1" hangingPunct="1">
              <a:lnSpc>
                <a:spcPct val="80000"/>
              </a:lnSpc>
              <a:defRPr/>
            </a:pPr>
            <a:r>
              <a:rPr lang="en-US" sz="1800"/>
              <a:t>instructed by Infection Control </a:t>
            </a:r>
          </a:p>
          <a:p>
            <a:pPr marL="381000" indent="-381000" eaLnBrk="1" hangingPunct="1">
              <a:lnSpc>
                <a:spcPct val="80000"/>
              </a:lnSpc>
              <a:buFont typeface="Wingdings" pitchFamily="2" charset="2"/>
              <a:buNone/>
              <a:defRPr/>
            </a:pPr>
            <a:r>
              <a:rPr lang="en-US" sz="2400" u="sng"/>
              <a:t>At receiving department</a:t>
            </a:r>
          </a:p>
          <a:p>
            <a:pPr marL="800100" lvl="1" indent="-342900" eaLnBrk="1" hangingPunct="1">
              <a:lnSpc>
                <a:spcPct val="80000"/>
              </a:lnSpc>
              <a:buFontTx/>
              <a:buAutoNum type="arabicPeriod"/>
              <a:defRPr/>
            </a:pPr>
            <a:r>
              <a:rPr lang="en-US" sz="1800"/>
              <a:t>Don required PPE.</a:t>
            </a:r>
          </a:p>
          <a:p>
            <a:pPr marL="800100" lvl="1" indent="-342900" eaLnBrk="1" hangingPunct="1">
              <a:lnSpc>
                <a:spcPct val="80000"/>
              </a:lnSpc>
              <a:buFontTx/>
              <a:buAutoNum type="arabicPeriod"/>
              <a:defRPr/>
            </a:pPr>
            <a:r>
              <a:rPr lang="en-US" sz="1800"/>
              <a:t>Transfer the patient to bed or examination table.</a:t>
            </a:r>
          </a:p>
          <a:p>
            <a:pPr marL="800100" lvl="1" indent="-342900" eaLnBrk="1" hangingPunct="1">
              <a:lnSpc>
                <a:spcPct val="80000"/>
              </a:lnSpc>
              <a:buFontTx/>
              <a:buAutoNum type="arabicPeriod"/>
              <a:defRPr/>
            </a:pPr>
            <a:r>
              <a:rPr lang="en-US" sz="1800"/>
              <a:t>Remove PPE and perform hand hygiene before exiting the room.</a:t>
            </a:r>
          </a:p>
          <a:p>
            <a:pPr marL="800100" lvl="1" indent="-342900" eaLnBrk="1" hangingPunct="1">
              <a:lnSpc>
                <a:spcPct val="80000"/>
              </a:lnSpc>
              <a:buFontTx/>
              <a:buAutoNum type="arabicPeriod"/>
              <a:defRPr/>
            </a:pPr>
            <a:r>
              <a:rPr lang="en-US" sz="1800"/>
              <a:t>Wipe gurney or wheelchair with hospital approved surface disinfectant and allow to air dry.</a:t>
            </a:r>
            <a:endParaRPr lang="en-US" sz="2000"/>
          </a:p>
          <a:p>
            <a:pPr marL="381000" indent="-381000" eaLnBrk="1" hangingPunct="1">
              <a:lnSpc>
                <a:spcPct val="80000"/>
              </a:lnSpc>
              <a:defRPr/>
            </a:pPr>
            <a:endParaRPr lang="en-US"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3D9317E-F78E-487D-BED5-31FAB2AD6D85}" type="slidenum">
              <a:rPr lang="en-US"/>
              <a:pPr>
                <a:defRPr/>
              </a:pPr>
              <a:t>11</a:t>
            </a:fld>
            <a:endParaRPr lang="en-US"/>
          </a:p>
        </p:txBody>
      </p:sp>
      <p:sp>
        <p:nvSpPr>
          <p:cNvPr id="6146" name="Rectangle 2"/>
          <p:cNvSpPr>
            <a:spLocks noGrp="1" noChangeArrowheads="1"/>
          </p:cNvSpPr>
          <p:nvPr>
            <p:ph type="title"/>
          </p:nvPr>
        </p:nvSpPr>
        <p:spPr>
          <a:xfrm>
            <a:off x="685800" y="304800"/>
            <a:ext cx="7772400" cy="914400"/>
          </a:xfrm>
        </p:spPr>
        <p:txBody>
          <a:bodyPr/>
          <a:lstStyle/>
          <a:p>
            <a:pPr algn="l" eaLnBrk="1" hangingPunct="1">
              <a:defRPr/>
            </a:pPr>
            <a:r>
              <a:rPr lang="en-US" sz="3200"/>
              <a:t>Potentially Infectious Medical Waste</a:t>
            </a:r>
            <a:br>
              <a:rPr lang="en-US" sz="3200"/>
            </a:br>
            <a:r>
              <a:rPr lang="en-US" sz="3200"/>
              <a:t>Include:</a:t>
            </a:r>
          </a:p>
        </p:txBody>
      </p:sp>
      <p:sp>
        <p:nvSpPr>
          <p:cNvPr id="6147" name="Rectangle 3"/>
          <p:cNvSpPr>
            <a:spLocks noGrp="1" noChangeArrowheads="1"/>
          </p:cNvSpPr>
          <p:nvPr>
            <p:ph type="body" idx="1"/>
          </p:nvPr>
        </p:nvSpPr>
        <p:spPr>
          <a:xfrm>
            <a:off x="1022350" y="2019300"/>
            <a:ext cx="7502525" cy="3859213"/>
          </a:xfrm>
        </p:spPr>
        <p:txBody>
          <a:bodyPr/>
          <a:lstStyle/>
          <a:p>
            <a:pPr eaLnBrk="1" hangingPunct="1">
              <a:lnSpc>
                <a:spcPct val="90000"/>
              </a:lnSpc>
              <a:defRPr/>
            </a:pPr>
            <a:r>
              <a:rPr lang="en-US">
                <a:latin typeface="CG Times" pitchFamily="18" charset="0"/>
                <a:cs typeface="Times New Roman" pitchFamily="18" charset="0"/>
              </a:rPr>
              <a:t>All blood/body fluids, or disposable items contaminated with blood or body fluids that are </a:t>
            </a:r>
            <a:r>
              <a:rPr lang="en-US" u="sng">
                <a:latin typeface="CG Times" pitchFamily="18" charset="0"/>
                <a:cs typeface="Times New Roman" pitchFamily="18" charset="0"/>
              </a:rPr>
              <a:t>not contained and may leak or drip</a:t>
            </a:r>
            <a:endParaRPr lang="en-US" u="sng"/>
          </a:p>
          <a:p>
            <a:pPr eaLnBrk="1" hangingPunct="1">
              <a:lnSpc>
                <a:spcPct val="90000"/>
              </a:lnSpc>
              <a:defRPr/>
            </a:pPr>
            <a:r>
              <a:rPr lang="en-US">
                <a:latin typeface="CG Times" pitchFamily="18" charset="0"/>
                <a:cs typeface="Times New Roman" pitchFamily="18" charset="0"/>
              </a:rPr>
              <a:t>All laboratory waste that has not been rendered non-infectious</a:t>
            </a:r>
            <a:r>
              <a:rPr lang="en-US"/>
              <a:t> </a:t>
            </a:r>
          </a:p>
          <a:p>
            <a:pPr eaLnBrk="1" hangingPunct="1">
              <a:lnSpc>
                <a:spcPct val="90000"/>
              </a:lnSpc>
              <a:defRPr/>
            </a:pPr>
            <a:r>
              <a:rPr lang="en-US">
                <a:latin typeface="CG Times" pitchFamily="18" charset="0"/>
                <a:cs typeface="Times New Roman" pitchFamily="18" charset="0"/>
              </a:rPr>
              <a:t>Contaminated sharps</a:t>
            </a:r>
            <a:endParaRPr lang="en-US"/>
          </a:p>
        </p:txBody>
      </p:sp>
      <p:pic>
        <p:nvPicPr>
          <p:cNvPr id="18437" name="Picture 4" descr="j0281051"/>
          <p:cNvPicPr>
            <a:picLocks noChangeAspect="1" noChangeArrowheads="1"/>
          </p:cNvPicPr>
          <p:nvPr/>
        </p:nvPicPr>
        <p:blipFill>
          <a:blip r:embed="rId2" cstate="print"/>
          <a:srcRect/>
          <a:stretch>
            <a:fillRect/>
          </a:stretch>
        </p:blipFill>
        <p:spPr bwMode="auto">
          <a:xfrm>
            <a:off x="6781800" y="4724400"/>
            <a:ext cx="1673225" cy="1655763"/>
          </a:xfrm>
          <a:prstGeom prst="rect">
            <a:avLst/>
          </a:prstGeom>
          <a:noFill/>
          <a:ln w="9525">
            <a:noFill/>
            <a:miter lim="800000"/>
            <a:headEnd/>
            <a:tailEnd/>
          </a:ln>
        </p:spPr>
      </p:pic>
      <p:pic>
        <p:nvPicPr>
          <p:cNvPr id="18438" name="Picture 5" descr="hm00361_"/>
          <p:cNvPicPr>
            <a:picLocks noChangeAspect="1" noChangeArrowheads="1"/>
          </p:cNvPicPr>
          <p:nvPr/>
        </p:nvPicPr>
        <p:blipFill>
          <a:blip r:embed="rId3" cstate="print"/>
          <a:srcRect/>
          <a:stretch>
            <a:fillRect/>
          </a:stretch>
        </p:blipFill>
        <p:spPr bwMode="auto">
          <a:xfrm>
            <a:off x="381000" y="1295400"/>
            <a:ext cx="1295400" cy="1447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8CC28998-7537-4A02-BECB-067F65C08E8A}" type="slidenum">
              <a:rPr lang="en-US"/>
              <a:pPr>
                <a:defRPr/>
              </a:pPr>
              <a:t>12</a:t>
            </a:fld>
            <a:endParaRPr lang="en-US"/>
          </a:p>
        </p:txBody>
      </p:sp>
      <p:sp>
        <p:nvSpPr>
          <p:cNvPr id="9218" name="Rectangle 2"/>
          <p:cNvSpPr>
            <a:spLocks noGrp="1" noChangeArrowheads="1"/>
          </p:cNvSpPr>
          <p:nvPr>
            <p:ph type="title"/>
          </p:nvPr>
        </p:nvSpPr>
        <p:spPr>
          <a:xfrm>
            <a:off x="685800" y="304800"/>
            <a:ext cx="7772400" cy="914400"/>
          </a:xfrm>
        </p:spPr>
        <p:txBody>
          <a:bodyPr/>
          <a:lstStyle/>
          <a:p>
            <a:pPr eaLnBrk="1" hangingPunct="1">
              <a:defRPr/>
            </a:pPr>
            <a:r>
              <a:rPr lang="en-US" sz="3600"/>
              <a:t>Think Before You  Dispose of Waste</a:t>
            </a:r>
          </a:p>
        </p:txBody>
      </p:sp>
      <p:sp>
        <p:nvSpPr>
          <p:cNvPr id="9219" name="Rectangle 3"/>
          <p:cNvSpPr>
            <a:spLocks noGrp="1" noChangeArrowheads="1"/>
          </p:cNvSpPr>
          <p:nvPr>
            <p:ph type="body" sz="half" idx="1"/>
          </p:nvPr>
        </p:nvSpPr>
        <p:spPr>
          <a:xfrm>
            <a:off x="5029200" y="1143000"/>
            <a:ext cx="3810000" cy="3276600"/>
          </a:xfrm>
        </p:spPr>
        <p:txBody>
          <a:bodyPr/>
          <a:lstStyle/>
          <a:p>
            <a:pPr algn="ctr" eaLnBrk="1" hangingPunct="1">
              <a:lnSpc>
                <a:spcPct val="90000"/>
              </a:lnSpc>
              <a:buFont typeface="Wingdings" pitchFamily="2" charset="2"/>
              <a:buNone/>
              <a:defRPr/>
            </a:pPr>
            <a:r>
              <a:rPr lang="en-US" b="1"/>
              <a:t>Red</a:t>
            </a:r>
          </a:p>
          <a:p>
            <a:pPr eaLnBrk="1" hangingPunct="1">
              <a:lnSpc>
                <a:spcPct val="90000"/>
              </a:lnSpc>
              <a:defRPr/>
            </a:pPr>
            <a:r>
              <a:rPr lang="en-US" sz="2400"/>
              <a:t>Blood soaked gauze</a:t>
            </a:r>
          </a:p>
          <a:p>
            <a:pPr eaLnBrk="1" hangingPunct="1">
              <a:lnSpc>
                <a:spcPct val="90000"/>
              </a:lnSpc>
              <a:defRPr/>
            </a:pPr>
            <a:r>
              <a:rPr lang="en-US" sz="2400"/>
              <a:t>Blood bag and tubing</a:t>
            </a:r>
          </a:p>
          <a:p>
            <a:pPr eaLnBrk="1" hangingPunct="1">
              <a:lnSpc>
                <a:spcPct val="90000"/>
              </a:lnSpc>
              <a:defRPr/>
            </a:pPr>
            <a:r>
              <a:rPr lang="en-US" sz="2400"/>
              <a:t>Lab specimens and culture plates</a:t>
            </a:r>
          </a:p>
          <a:p>
            <a:pPr eaLnBrk="1" hangingPunct="1">
              <a:lnSpc>
                <a:spcPct val="90000"/>
              </a:lnSpc>
              <a:defRPr/>
            </a:pPr>
            <a:r>
              <a:rPr lang="en-US" sz="2400"/>
              <a:t>Bloody OR drapes</a:t>
            </a:r>
          </a:p>
          <a:p>
            <a:pPr eaLnBrk="1" hangingPunct="1">
              <a:lnSpc>
                <a:spcPct val="90000"/>
              </a:lnSpc>
              <a:defRPr/>
            </a:pPr>
            <a:r>
              <a:rPr lang="en-US" sz="2400" b="1" u="sng">
                <a:solidFill>
                  <a:srgbClr val="FF0000"/>
                </a:solidFill>
              </a:rPr>
              <a:t>19¢</a:t>
            </a:r>
            <a:r>
              <a:rPr lang="en-US" sz="2400" u="sng">
                <a:solidFill>
                  <a:srgbClr val="FF0000"/>
                </a:solidFill>
              </a:rPr>
              <a:t>/</a:t>
            </a:r>
            <a:r>
              <a:rPr lang="en-US" sz="2400"/>
              <a:t>pound of red bag waste</a:t>
            </a:r>
          </a:p>
          <a:p>
            <a:pPr eaLnBrk="1" hangingPunct="1">
              <a:lnSpc>
                <a:spcPct val="90000"/>
              </a:lnSpc>
              <a:defRPr/>
            </a:pPr>
            <a:endParaRPr lang="en-US" sz="2400"/>
          </a:p>
          <a:p>
            <a:pPr eaLnBrk="1" hangingPunct="1">
              <a:lnSpc>
                <a:spcPct val="90000"/>
              </a:lnSpc>
              <a:buFont typeface="Wingdings" pitchFamily="2" charset="2"/>
              <a:buNone/>
              <a:defRPr/>
            </a:pPr>
            <a:endParaRPr lang="en-US" sz="2000"/>
          </a:p>
        </p:txBody>
      </p:sp>
      <p:sp>
        <p:nvSpPr>
          <p:cNvPr id="9220" name="Rectangle 4"/>
          <p:cNvSpPr>
            <a:spLocks noGrp="1" noChangeArrowheads="1"/>
          </p:cNvSpPr>
          <p:nvPr>
            <p:ph type="body" sz="half" idx="2"/>
          </p:nvPr>
        </p:nvSpPr>
        <p:spPr>
          <a:xfrm>
            <a:off x="381000" y="1143000"/>
            <a:ext cx="4038600" cy="4876800"/>
          </a:xfrm>
        </p:spPr>
        <p:txBody>
          <a:bodyPr/>
          <a:lstStyle/>
          <a:p>
            <a:pPr algn="ctr" eaLnBrk="1" hangingPunct="1">
              <a:lnSpc>
                <a:spcPct val="90000"/>
              </a:lnSpc>
              <a:buFont typeface="Wingdings" pitchFamily="2" charset="2"/>
              <a:buNone/>
              <a:defRPr/>
            </a:pPr>
            <a:r>
              <a:rPr lang="en-US" b="1"/>
              <a:t>White</a:t>
            </a:r>
          </a:p>
          <a:p>
            <a:pPr eaLnBrk="1" hangingPunct="1">
              <a:lnSpc>
                <a:spcPct val="90000"/>
              </a:lnSpc>
              <a:defRPr/>
            </a:pPr>
            <a:r>
              <a:rPr lang="en-US" sz="2400"/>
              <a:t>Tissue Paper</a:t>
            </a:r>
            <a:endParaRPr lang="en-US" sz="2400">
              <a:cs typeface="Times New Roman" pitchFamily="18" charset="0"/>
            </a:endParaRPr>
          </a:p>
          <a:p>
            <a:pPr eaLnBrk="1" hangingPunct="1">
              <a:lnSpc>
                <a:spcPct val="90000"/>
              </a:lnSpc>
              <a:defRPr/>
            </a:pPr>
            <a:r>
              <a:rPr lang="en-US" sz="2400">
                <a:cs typeface="Times New Roman" pitchFamily="18" charset="0"/>
              </a:rPr>
              <a:t>Newspaper</a:t>
            </a:r>
          </a:p>
          <a:p>
            <a:pPr eaLnBrk="1" hangingPunct="1">
              <a:lnSpc>
                <a:spcPct val="90000"/>
              </a:lnSpc>
              <a:defRPr/>
            </a:pPr>
            <a:r>
              <a:rPr lang="en-US" sz="2400">
                <a:cs typeface="Times New Roman" pitchFamily="18" charset="0"/>
              </a:rPr>
              <a:t>Sterile Tray Wrapper</a:t>
            </a:r>
          </a:p>
          <a:p>
            <a:pPr eaLnBrk="1" hangingPunct="1">
              <a:lnSpc>
                <a:spcPct val="90000"/>
              </a:lnSpc>
              <a:defRPr/>
            </a:pPr>
            <a:r>
              <a:rPr lang="en-US" sz="2400">
                <a:cs typeface="Times New Roman" pitchFamily="18" charset="0"/>
              </a:rPr>
              <a:t>IV Tubing without visible blood</a:t>
            </a:r>
          </a:p>
          <a:p>
            <a:pPr eaLnBrk="1" hangingPunct="1">
              <a:lnSpc>
                <a:spcPct val="90000"/>
              </a:lnSpc>
              <a:defRPr/>
            </a:pPr>
            <a:r>
              <a:rPr lang="en-US" sz="2400">
                <a:cs typeface="Times New Roman" pitchFamily="18" charset="0"/>
              </a:rPr>
              <a:t>Disposable patient care items if not saturated or caked with blood/body fluids</a:t>
            </a:r>
          </a:p>
          <a:p>
            <a:pPr eaLnBrk="1" hangingPunct="1">
              <a:lnSpc>
                <a:spcPct val="90000"/>
              </a:lnSpc>
              <a:defRPr/>
            </a:pPr>
            <a:r>
              <a:rPr lang="en-US" sz="2400" b="1" u="sng">
                <a:cs typeface="Times New Roman" pitchFamily="18" charset="0"/>
              </a:rPr>
              <a:t>3.5¢</a:t>
            </a:r>
            <a:r>
              <a:rPr lang="en-US" sz="2400" u="sng">
                <a:cs typeface="Times New Roman" pitchFamily="18" charset="0"/>
              </a:rPr>
              <a:t>/</a:t>
            </a:r>
            <a:r>
              <a:rPr lang="en-US" sz="2400">
                <a:cs typeface="Times New Roman" pitchFamily="18" charset="0"/>
              </a:rPr>
              <a:t>pound of regular waste</a:t>
            </a:r>
            <a:endParaRPr lang="en-US" sz="2400"/>
          </a:p>
        </p:txBody>
      </p:sp>
      <p:sp>
        <p:nvSpPr>
          <p:cNvPr id="19462" name="Rectangle 8"/>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p>
        </p:txBody>
      </p:sp>
      <p:pic>
        <p:nvPicPr>
          <p:cNvPr id="19463" name="Picture 9" descr="Red-White Bags"/>
          <p:cNvPicPr>
            <a:picLocks noChangeAspect="1" noChangeArrowheads="1"/>
          </p:cNvPicPr>
          <p:nvPr/>
        </p:nvPicPr>
        <p:blipFill>
          <a:blip r:embed="rId2" cstate="print"/>
          <a:srcRect/>
          <a:stretch>
            <a:fillRect/>
          </a:stretch>
        </p:blipFill>
        <p:spPr bwMode="auto">
          <a:xfrm>
            <a:off x="5105400" y="4500563"/>
            <a:ext cx="2743200" cy="2063750"/>
          </a:xfrm>
          <a:prstGeom prst="rect">
            <a:avLst/>
          </a:prstGeom>
          <a:noFill/>
          <a:ln w="9525">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030B62B-141A-4D95-976B-70EC32909D0A}" type="slidenum">
              <a:rPr lang="en-US"/>
              <a:pPr>
                <a:defRPr/>
              </a:pPr>
              <a:t>13</a:t>
            </a:fld>
            <a:endParaRPr lang="en-US"/>
          </a:p>
        </p:txBody>
      </p:sp>
      <p:sp>
        <p:nvSpPr>
          <p:cNvPr id="245762" name="Rectangle 2"/>
          <p:cNvSpPr>
            <a:spLocks noGrp="1" noChangeArrowheads="1"/>
          </p:cNvSpPr>
          <p:nvPr>
            <p:ph type="title"/>
          </p:nvPr>
        </p:nvSpPr>
        <p:spPr/>
        <p:txBody>
          <a:bodyPr/>
          <a:lstStyle/>
          <a:p>
            <a:pPr eaLnBrk="1" hangingPunct="1">
              <a:defRPr/>
            </a:pPr>
            <a:r>
              <a:rPr lang="en-US">
                <a:solidFill>
                  <a:srgbClr val="FF0000"/>
                </a:solidFill>
              </a:rPr>
              <a:t>Red Bag Waste</a:t>
            </a:r>
          </a:p>
        </p:txBody>
      </p:sp>
      <p:sp>
        <p:nvSpPr>
          <p:cNvPr id="245763" name="Rectangle 3"/>
          <p:cNvSpPr>
            <a:spLocks noGrp="1" noChangeArrowheads="1"/>
          </p:cNvSpPr>
          <p:nvPr>
            <p:ph type="body" idx="1"/>
          </p:nvPr>
        </p:nvSpPr>
        <p:spPr/>
        <p:txBody>
          <a:bodyPr/>
          <a:lstStyle/>
          <a:p>
            <a:pPr eaLnBrk="1" hangingPunct="1">
              <a:lnSpc>
                <a:spcPct val="90000"/>
              </a:lnSpc>
              <a:defRPr/>
            </a:pPr>
            <a:r>
              <a:rPr lang="en-US"/>
              <a:t>According to Environmental Services, JSH generates an average of 2 million pounds of red bag waste each year. The actual cost per year is approximately $380,000.</a:t>
            </a:r>
          </a:p>
          <a:p>
            <a:pPr eaLnBrk="1" hangingPunct="1">
              <a:lnSpc>
                <a:spcPct val="90000"/>
              </a:lnSpc>
              <a:buFont typeface="Wingdings" pitchFamily="2" charset="2"/>
              <a:buNone/>
              <a:defRPr/>
            </a:pPr>
            <a:endParaRPr lang="en-US"/>
          </a:p>
          <a:p>
            <a:pPr eaLnBrk="1" hangingPunct="1">
              <a:lnSpc>
                <a:spcPct val="90000"/>
              </a:lnSpc>
              <a:defRPr/>
            </a:pPr>
            <a:r>
              <a:rPr lang="en-US"/>
              <a:t>The excess 600,000 pounds of red bag waste costs JSH an extra $114,000 per year!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B3FEDA69-32B7-4A05-8255-9107E95BBA28}" type="slidenum">
              <a:rPr lang="en-US"/>
              <a:pPr>
                <a:defRPr/>
              </a:pPr>
              <a:t>14</a:t>
            </a:fld>
            <a:endParaRPr lang="en-US"/>
          </a:p>
        </p:txBody>
      </p:sp>
      <p:sp>
        <p:nvSpPr>
          <p:cNvPr id="128002" name="Rectangle 2"/>
          <p:cNvSpPr>
            <a:spLocks noGrp="1" noChangeArrowheads="1"/>
          </p:cNvSpPr>
          <p:nvPr>
            <p:ph type="title"/>
          </p:nvPr>
        </p:nvSpPr>
        <p:spPr>
          <a:xfrm>
            <a:off x="685800" y="381000"/>
            <a:ext cx="7772400" cy="1143000"/>
          </a:xfrm>
        </p:spPr>
        <p:txBody>
          <a:bodyPr/>
          <a:lstStyle/>
          <a:p>
            <a:pPr eaLnBrk="1" hangingPunct="1">
              <a:defRPr/>
            </a:pPr>
            <a:r>
              <a:rPr lang="en-US" sz="4000"/>
              <a:t>Point of Use Disposal</a:t>
            </a:r>
          </a:p>
        </p:txBody>
      </p:sp>
      <p:pic>
        <p:nvPicPr>
          <p:cNvPr id="22532" name="Picture 4" descr="SharpsEnclosure"/>
          <p:cNvPicPr>
            <a:picLocks noGrp="1" noChangeAspect="1" noChangeArrowheads="1"/>
          </p:cNvPicPr>
          <p:nvPr>
            <p:ph type="body" sz="half" idx="1"/>
          </p:nvPr>
        </p:nvPicPr>
        <p:blipFill>
          <a:blip r:embed="rId2" cstate="print"/>
          <a:srcRect/>
          <a:stretch>
            <a:fillRect/>
          </a:stretch>
        </p:blipFill>
        <p:spPr>
          <a:xfrm>
            <a:off x="6553200" y="4267200"/>
            <a:ext cx="1771650" cy="2362200"/>
          </a:xfrm>
          <a:noFill/>
          <a:ln>
            <a:solidFill>
              <a:schemeClr val="tx1"/>
            </a:solidFill>
          </a:ln>
        </p:spPr>
      </p:pic>
      <p:sp>
        <p:nvSpPr>
          <p:cNvPr id="128005" name="Rectangle 5"/>
          <p:cNvSpPr>
            <a:spLocks noGrp="1" noChangeArrowheads="1"/>
          </p:cNvSpPr>
          <p:nvPr>
            <p:ph type="body" sz="half" idx="2"/>
          </p:nvPr>
        </p:nvSpPr>
        <p:spPr>
          <a:xfrm>
            <a:off x="685800" y="1447800"/>
            <a:ext cx="8077200" cy="3352800"/>
          </a:xfrm>
        </p:spPr>
        <p:txBody>
          <a:bodyPr/>
          <a:lstStyle/>
          <a:p>
            <a:pPr eaLnBrk="1" hangingPunct="1">
              <a:buFont typeface="Wingdings" pitchFamily="2" charset="2"/>
              <a:buNone/>
              <a:defRPr/>
            </a:pPr>
            <a:r>
              <a:rPr lang="en-US"/>
              <a:t>The sharps disposal container must be used for:</a:t>
            </a:r>
          </a:p>
          <a:p>
            <a:pPr lvl="1" eaLnBrk="1" hangingPunct="1">
              <a:defRPr/>
            </a:pPr>
            <a:r>
              <a:rPr lang="en-US"/>
              <a:t>Needles</a:t>
            </a:r>
          </a:p>
          <a:p>
            <a:pPr lvl="1" eaLnBrk="1" hangingPunct="1">
              <a:defRPr/>
            </a:pPr>
            <a:r>
              <a:rPr lang="en-US"/>
              <a:t>Blades</a:t>
            </a:r>
          </a:p>
          <a:p>
            <a:pPr lvl="1" eaLnBrk="1" hangingPunct="1">
              <a:defRPr/>
            </a:pPr>
            <a:r>
              <a:rPr lang="en-US"/>
              <a:t>Scalpels </a:t>
            </a:r>
          </a:p>
          <a:p>
            <a:pPr lvl="1" eaLnBrk="1" hangingPunct="1">
              <a:defRPr/>
            </a:pPr>
            <a:r>
              <a:rPr lang="en-US"/>
              <a:t>Any sharp object that might penetrate the trash bag </a:t>
            </a:r>
          </a:p>
        </p:txBody>
      </p:sp>
      <p:sp>
        <p:nvSpPr>
          <p:cNvPr id="22534" name="Text Box 6"/>
          <p:cNvSpPr txBox="1">
            <a:spLocks noChangeArrowheads="1"/>
          </p:cNvSpPr>
          <p:nvPr/>
        </p:nvSpPr>
        <p:spPr bwMode="auto">
          <a:xfrm>
            <a:off x="152400" y="4852988"/>
            <a:ext cx="6424613" cy="1311275"/>
          </a:xfrm>
          <a:prstGeom prst="rect">
            <a:avLst/>
          </a:prstGeom>
          <a:noFill/>
          <a:ln w="9525">
            <a:noFill/>
            <a:miter lim="800000"/>
            <a:headEnd/>
            <a:tailEnd/>
          </a:ln>
        </p:spPr>
        <p:txBody>
          <a:bodyPr wrap="none">
            <a:spAutoFit/>
          </a:bodyPr>
          <a:lstStyle/>
          <a:p>
            <a:pPr eaLnBrk="1" hangingPunct="1"/>
            <a:r>
              <a:rPr lang="en-US" sz="2000">
                <a:latin typeface="Times New Roman" pitchFamily="18" charset="0"/>
              </a:rPr>
              <a:t>* Never place anything on top of the sharps disposal cabinet. </a:t>
            </a:r>
          </a:p>
          <a:p>
            <a:pPr eaLnBrk="1" hangingPunct="1"/>
            <a:r>
              <a:rPr lang="en-US" sz="2000">
                <a:latin typeface="Times New Roman" pitchFamily="18" charset="0"/>
              </a:rPr>
              <a:t>   It may obstruct safe disposal and result in an exposure.</a:t>
            </a:r>
          </a:p>
          <a:p>
            <a:pPr eaLnBrk="1" hangingPunct="1"/>
            <a:r>
              <a:rPr lang="en-US" sz="2000">
                <a:latin typeface="Times New Roman" pitchFamily="18" charset="0"/>
              </a:rPr>
              <a:t>* Replace the sharps disposal liner when ¾ full and NEVER</a:t>
            </a:r>
          </a:p>
          <a:p>
            <a:pPr eaLnBrk="1" hangingPunct="1"/>
            <a:r>
              <a:rPr lang="en-US" sz="2000">
                <a:latin typeface="Times New Roman" pitchFamily="18" charset="0"/>
              </a:rPr>
              <a:t>   force a sharp into the liner.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7"/>
          <p:cNvSpPr>
            <a:spLocks noGrp="1"/>
          </p:cNvSpPr>
          <p:nvPr>
            <p:ph type="sldNum" sz="quarter" idx="12"/>
          </p:nvPr>
        </p:nvSpPr>
        <p:spPr/>
        <p:txBody>
          <a:bodyPr/>
          <a:lstStyle/>
          <a:p>
            <a:pPr>
              <a:defRPr/>
            </a:pPr>
            <a:fld id="{E110DC39-0B47-45FF-95C4-F329FA85694B}" type="slidenum">
              <a:rPr lang="en-US"/>
              <a:pPr>
                <a:defRPr/>
              </a:pPr>
              <a:t>15</a:t>
            </a:fld>
            <a:endParaRPr lang="en-US"/>
          </a:p>
        </p:txBody>
      </p:sp>
      <p:sp>
        <p:nvSpPr>
          <p:cNvPr id="162818" name="Rectangle 2"/>
          <p:cNvSpPr>
            <a:spLocks noGrp="1" noChangeArrowheads="1"/>
          </p:cNvSpPr>
          <p:nvPr>
            <p:ph type="title"/>
          </p:nvPr>
        </p:nvSpPr>
        <p:spPr>
          <a:xfrm>
            <a:off x="609600" y="152400"/>
            <a:ext cx="7772400" cy="762000"/>
          </a:xfrm>
        </p:spPr>
        <p:txBody>
          <a:bodyPr/>
          <a:lstStyle/>
          <a:p>
            <a:pPr eaLnBrk="1" hangingPunct="1">
              <a:defRPr/>
            </a:pPr>
            <a:r>
              <a:rPr lang="en-US"/>
              <a:t>Blood Culture Collection</a:t>
            </a:r>
          </a:p>
        </p:txBody>
      </p:sp>
      <p:sp>
        <p:nvSpPr>
          <p:cNvPr id="162819" name="Rectangle 3"/>
          <p:cNvSpPr>
            <a:spLocks noGrp="1" noChangeArrowheads="1"/>
          </p:cNvSpPr>
          <p:nvPr>
            <p:ph type="body" sz="half" idx="1"/>
          </p:nvPr>
        </p:nvSpPr>
        <p:spPr>
          <a:xfrm>
            <a:off x="304800" y="1066800"/>
            <a:ext cx="4953000" cy="5562600"/>
          </a:xfrm>
        </p:spPr>
        <p:txBody>
          <a:bodyPr/>
          <a:lstStyle/>
          <a:p>
            <a:pPr eaLnBrk="1" hangingPunct="1">
              <a:lnSpc>
                <a:spcPct val="80000"/>
              </a:lnSpc>
              <a:defRPr/>
            </a:pPr>
            <a:r>
              <a:rPr lang="en-US" sz="1800"/>
              <a:t>With circular motion , disinfect skin with Chlorhexidine</a:t>
            </a:r>
            <a:r>
              <a:rPr lang="en-US" sz="1800">
                <a:cs typeface="Times New Roman" pitchFamily="18" charset="0"/>
              </a:rPr>
              <a:t>.</a:t>
            </a:r>
          </a:p>
          <a:p>
            <a:pPr eaLnBrk="1" hangingPunct="1">
              <a:lnSpc>
                <a:spcPct val="80000"/>
              </a:lnSpc>
              <a:buFont typeface="Wingdings" pitchFamily="2" charset="2"/>
              <a:buNone/>
              <a:defRPr/>
            </a:pPr>
            <a:endParaRPr lang="en-US" sz="1800">
              <a:cs typeface="Times New Roman" pitchFamily="18" charset="0"/>
            </a:endParaRPr>
          </a:p>
          <a:p>
            <a:pPr eaLnBrk="1" hangingPunct="1">
              <a:lnSpc>
                <a:spcPct val="80000"/>
              </a:lnSpc>
              <a:defRPr/>
            </a:pPr>
            <a:r>
              <a:rPr lang="en-US" sz="1800">
                <a:cs typeface="Times New Roman" pitchFamily="18" charset="0"/>
              </a:rPr>
              <a:t>Disinfect ports with alcohol.</a:t>
            </a:r>
          </a:p>
          <a:p>
            <a:pPr eaLnBrk="1" hangingPunct="1">
              <a:lnSpc>
                <a:spcPct val="80000"/>
              </a:lnSpc>
              <a:defRPr/>
            </a:pPr>
            <a:r>
              <a:rPr lang="en-US" sz="1800">
                <a:cs typeface="Times New Roman" pitchFamily="18" charset="0"/>
              </a:rPr>
              <a:t>Disinfect diaphragm of blood culture bottles with alcohol .</a:t>
            </a:r>
          </a:p>
          <a:p>
            <a:pPr eaLnBrk="1" hangingPunct="1">
              <a:lnSpc>
                <a:spcPct val="80000"/>
              </a:lnSpc>
              <a:buFont typeface="Wingdings" pitchFamily="2" charset="2"/>
              <a:buNone/>
              <a:defRPr/>
            </a:pPr>
            <a:endParaRPr lang="en-US" sz="1800">
              <a:cs typeface="Times New Roman" pitchFamily="18" charset="0"/>
            </a:endParaRPr>
          </a:p>
          <a:p>
            <a:pPr eaLnBrk="1" hangingPunct="1">
              <a:lnSpc>
                <a:spcPct val="80000"/>
              </a:lnSpc>
              <a:defRPr/>
            </a:pPr>
            <a:r>
              <a:rPr lang="en-US" sz="1800">
                <a:cs typeface="Times New Roman" pitchFamily="18" charset="0"/>
              </a:rPr>
              <a:t>Use sterile Vacutainer Safety-Lok® blood collection set.</a:t>
            </a:r>
          </a:p>
          <a:p>
            <a:pPr eaLnBrk="1" hangingPunct="1">
              <a:lnSpc>
                <a:spcPct val="80000"/>
              </a:lnSpc>
              <a:defRPr/>
            </a:pPr>
            <a:endParaRPr lang="en-US" sz="1800">
              <a:cs typeface="Times New Roman" pitchFamily="18" charset="0"/>
            </a:endParaRPr>
          </a:p>
          <a:p>
            <a:pPr eaLnBrk="1" hangingPunct="1">
              <a:lnSpc>
                <a:spcPct val="80000"/>
              </a:lnSpc>
              <a:defRPr/>
            </a:pPr>
            <a:r>
              <a:rPr lang="en-US" sz="1800">
                <a:cs typeface="Times New Roman" pitchFamily="18" charset="0"/>
              </a:rPr>
              <a:t>Do not use blood culture bottles that are missing its “pop-off” cap.</a:t>
            </a:r>
          </a:p>
          <a:p>
            <a:pPr eaLnBrk="1" hangingPunct="1">
              <a:lnSpc>
                <a:spcPct val="80000"/>
              </a:lnSpc>
              <a:buFont typeface="Wingdings" pitchFamily="2" charset="2"/>
              <a:buNone/>
              <a:defRPr/>
            </a:pPr>
            <a:endParaRPr lang="en-US" sz="1800">
              <a:cs typeface="Times New Roman" pitchFamily="18" charset="0"/>
            </a:endParaRPr>
          </a:p>
          <a:p>
            <a:pPr eaLnBrk="1" hangingPunct="1">
              <a:lnSpc>
                <a:spcPct val="80000"/>
              </a:lnSpc>
              <a:defRPr/>
            </a:pPr>
            <a:r>
              <a:rPr lang="en-US" sz="1800" b="1">
                <a:solidFill>
                  <a:srgbClr val="FF0000"/>
                </a:solidFill>
                <a:cs typeface="Times New Roman" pitchFamily="18" charset="0"/>
              </a:rPr>
              <a:t>TWO SETS</a:t>
            </a:r>
            <a:r>
              <a:rPr lang="en-US" sz="1800" b="1">
                <a:cs typeface="Times New Roman" pitchFamily="18" charset="0"/>
              </a:rPr>
              <a:t> (2 bottles/set) OF BLOOD CULTURES ARE MANDATORY</a:t>
            </a:r>
            <a:r>
              <a:rPr lang="en-US" sz="1800">
                <a:cs typeface="Times New Roman" pitchFamily="18" charset="0"/>
              </a:rPr>
              <a:t> approximately 5-15 minutes apart from 2 separate sites. </a:t>
            </a:r>
          </a:p>
          <a:p>
            <a:pPr eaLnBrk="1" hangingPunct="1">
              <a:lnSpc>
                <a:spcPct val="80000"/>
              </a:lnSpc>
              <a:buFont typeface="Wingdings" pitchFamily="2" charset="2"/>
              <a:buNone/>
              <a:defRPr/>
            </a:pPr>
            <a:endParaRPr lang="en-US" sz="1800">
              <a:cs typeface="Times New Roman" pitchFamily="18" charset="0"/>
            </a:endParaRPr>
          </a:p>
          <a:p>
            <a:pPr eaLnBrk="1" hangingPunct="1">
              <a:lnSpc>
                <a:spcPct val="80000"/>
              </a:lnSpc>
              <a:defRPr/>
            </a:pPr>
            <a:r>
              <a:rPr lang="en-US" sz="1800">
                <a:cs typeface="Times New Roman" pitchFamily="18" charset="0"/>
              </a:rPr>
              <a:t>Keep blood culture bottles in upright position; label  the blood culture bottle to make sure </a:t>
            </a:r>
            <a:r>
              <a:rPr lang="en-US" sz="1800" b="1">
                <a:solidFill>
                  <a:srgbClr val="FF0000"/>
                </a:solidFill>
                <a:cs typeface="Times New Roman" pitchFamily="18" charset="0"/>
              </a:rPr>
              <a:t>8-10 ml of blood sample</a:t>
            </a:r>
            <a:r>
              <a:rPr lang="en-US" sz="1800">
                <a:cs typeface="Times New Roman" pitchFamily="18" charset="0"/>
              </a:rPr>
              <a:t> is collected.</a:t>
            </a:r>
          </a:p>
        </p:txBody>
      </p:sp>
      <p:graphicFrame>
        <p:nvGraphicFramePr>
          <p:cNvPr id="1026" name="Object 5"/>
          <p:cNvGraphicFramePr>
            <a:graphicFrameLocks noGrp="1" noChangeAspect="1"/>
          </p:cNvGraphicFramePr>
          <p:nvPr>
            <p:ph sz="quarter" idx="3"/>
          </p:nvPr>
        </p:nvGraphicFramePr>
        <p:xfrm>
          <a:off x="6858000" y="2759075"/>
          <a:ext cx="1676400" cy="1508125"/>
        </p:xfrm>
        <a:graphic>
          <a:graphicData uri="http://schemas.openxmlformats.org/presentationml/2006/ole">
            <mc:AlternateContent xmlns:mc="http://schemas.openxmlformats.org/markup-compatibility/2006">
              <mc:Choice xmlns:v="urn:schemas-microsoft-com:vml" Requires="v">
                <p:oleObj name="Acrobat Document" r:id="rId2" imgW="5830114" imgH="7542857" progId="AcroExch.Document.7">
                  <p:embed/>
                </p:oleObj>
              </mc:Choice>
              <mc:Fallback>
                <p:oleObj name="Acrobat Document" r:id="rId2" imgW="5830114" imgH="7542857" progId="AcroExch.Document.7">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l="11395" t="67340" r="75153" b="20927"/>
                      <a:stretch>
                        <a:fillRect/>
                      </a:stretch>
                    </p:blipFill>
                    <p:spPr bwMode="auto">
                      <a:xfrm>
                        <a:off x="6858000" y="2759075"/>
                        <a:ext cx="1676400" cy="150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0" name="Picture 8" descr="img_bactecbottles_400px"/>
          <p:cNvPicPr>
            <a:picLocks noChangeAspect="1" noChangeArrowheads="1"/>
          </p:cNvPicPr>
          <p:nvPr/>
        </p:nvPicPr>
        <p:blipFill>
          <a:blip r:embed="rId4" cstate="print"/>
          <a:srcRect t="20943" b="22513"/>
          <a:stretch>
            <a:fillRect/>
          </a:stretch>
        </p:blipFill>
        <p:spPr bwMode="auto">
          <a:xfrm>
            <a:off x="5715000" y="4648200"/>
            <a:ext cx="3200400" cy="1809750"/>
          </a:xfrm>
          <a:prstGeom prst="rect">
            <a:avLst/>
          </a:prstGeom>
          <a:noFill/>
          <a:ln w="9525">
            <a:noFill/>
            <a:miter lim="800000"/>
            <a:headEnd/>
            <a:tailEnd/>
          </a:ln>
        </p:spPr>
      </p:pic>
      <p:sp>
        <p:nvSpPr>
          <p:cNvPr id="1031" name="Line 9"/>
          <p:cNvSpPr>
            <a:spLocks noChangeShapeType="1"/>
          </p:cNvSpPr>
          <p:nvPr/>
        </p:nvSpPr>
        <p:spPr bwMode="auto">
          <a:xfrm>
            <a:off x="5181600" y="3048000"/>
            <a:ext cx="1524000" cy="152400"/>
          </a:xfrm>
          <a:prstGeom prst="line">
            <a:avLst/>
          </a:prstGeom>
          <a:noFill/>
          <a:ln w="12700">
            <a:solidFill>
              <a:schemeClr val="tx1"/>
            </a:solidFill>
            <a:round/>
            <a:headEnd/>
            <a:tailEnd type="triangle" w="med" len="med"/>
          </a:ln>
        </p:spPr>
        <p:txBody>
          <a:bodyPr/>
          <a:lstStyle/>
          <a:p>
            <a:endParaRPr lang="en-US"/>
          </a:p>
        </p:txBody>
      </p:sp>
      <p:sp>
        <p:nvSpPr>
          <p:cNvPr id="1032" name="Line 10"/>
          <p:cNvSpPr>
            <a:spLocks noChangeShapeType="1"/>
          </p:cNvSpPr>
          <p:nvPr/>
        </p:nvSpPr>
        <p:spPr bwMode="auto">
          <a:xfrm flipV="1">
            <a:off x="3429000" y="1371600"/>
            <a:ext cx="1676400" cy="76200"/>
          </a:xfrm>
          <a:prstGeom prst="line">
            <a:avLst/>
          </a:prstGeom>
          <a:noFill/>
          <a:ln w="12700">
            <a:solidFill>
              <a:schemeClr val="tx1"/>
            </a:solidFill>
            <a:round/>
            <a:headEnd/>
            <a:tailEnd type="triangle" w="med" len="med"/>
          </a:ln>
        </p:spPr>
        <p:txBody>
          <a:bodyPr/>
          <a:lstStyle/>
          <a:p>
            <a:endParaRPr lang="en-US"/>
          </a:p>
        </p:txBody>
      </p:sp>
      <p:pic>
        <p:nvPicPr>
          <p:cNvPr id="1033" name="Picture 12" descr="pdi-chlorascrub-swab-single-10800"/>
          <p:cNvPicPr>
            <a:picLocks noChangeAspect="1" noChangeArrowheads="1"/>
          </p:cNvPicPr>
          <p:nvPr/>
        </p:nvPicPr>
        <p:blipFill>
          <a:blip r:embed="rId5" cstate="print"/>
          <a:srcRect t="8400" b="8400"/>
          <a:stretch>
            <a:fillRect/>
          </a:stretch>
        </p:blipFill>
        <p:spPr bwMode="auto">
          <a:xfrm>
            <a:off x="5257800" y="866775"/>
            <a:ext cx="1524000" cy="1266825"/>
          </a:xfrm>
          <a:prstGeom prst="rect">
            <a:avLst/>
          </a:prstGeom>
          <a:noFill/>
          <a:ln w="9525">
            <a:noFill/>
            <a:miter lim="800000"/>
            <a:headEnd/>
            <a:tailEnd/>
          </a:ln>
        </p:spPr>
      </p:pic>
      <p:pic>
        <p:nvPicPr>
          <p:cNvPr id="1034" name="Picture 17"/>
          <p:cNvPicPr>
            <a:picLocks noChangeAspect="1" noChangeArrowheads="1"/>
          </p:cNvPicPr>
          <p:nvPr/>
        </p:nvPicPr>
        <p:blipFill>
          <a:blip r:embed="rId6" cstate="print"/>
          <a:srcRect l="10666" t="22783" r="11554" b="9764"/>
          <a:stretch>
            <a:fillRect/>
          </a:stretch>
        </p:blipFill>
        <p:spPr bwMode="auto">
          <a:xfrm>
            <a:off x="7315200" y="1066800"/>
            <a:ext cx="1447800" cy="1370013"/>
          </a:xfrm>
          <a:prstGeom prst="rect">
            <a:avLst/>
          </a:prstGeom>
          <a:noFill/>
          <a:ln w="9525">
            <a:noFill/>
            <a:miter lim="800000"/>
            <a:headEnd/>
            <a:tailEnd/>
          </a:ln>
        </p:spPr>
      </p:pic>
      <p:sp>
        <p:nvSpPr>
          <p:cNvPr id="1035" name="Line 18"/>
          <p:cNvSpPr>
            <a:spLocks noChangeShapeType="1"/>
          </p:cNvSpPr>
          <p:nvPr/>
        </p:nvSpPr>
        <p:spPr bwMode="auto">
          <a:xfrm flipV="1">
            <a:off x="4038600" y="2286000"/>
            <a:ext cx="3048000" cy="228600"/>
          </a:xfrm>
          <a:prstGeom prst="line">
            <a:avLst/>
          </a:prstGeom>
          <a:noFill/>
          <a:ln w="12700">
            <a:solidFill>
              <a:schemeClr val="tx1"/>
            </a:solidFill>
            <a:round/>
            <a:headEnd/>
            <a:tailEnd type="triangle" w="med" len="med"/>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p:cNvSpPr>
            <a:spLocks noGrp="1"/>
          </p:cNvSpPr>
          <p:nvPr>
            <p:ph type="sldNum" sz="quarter" idx="12"/>
          </p:nvPr>
        </p:nvSpPr>
        <p:spPr/>
        <p:txBody>
          <a:bodyPr/>
          <a:lstStyle/>
          <a:p>
            <a:pPr>
              <a:defRPr/>
            </a:pPr>
            <a:fld id="{CBAD9ECF-67F6-4C46-8807-C1618ABB0BFA}" type="slidenum">
              <a:rPr lang="en-US"/>
              <a:pPr>
                <a:defRPr/>
              </a:pPr>
              <a:t>16</a:t>
            </a:fld>
            <a:endParaRPr lang="en-US"/>
          </a:p>
        </p:txBody>
      </p:sp>
      <p:grpSp>
        <p:nvGrpSpPr>
          <p:cNvPr id="2" name="Group 4"/>
          <p:cNvGrpSpPr>
            <a:grpSpLocks/>
          </p:cNvGrpSpPr>
          <p:nvPr/>
        </p:nvGrpSpPr>
        <p:grpSpPr bwMode="auto">
          <a:xfrm>
            <a:off x="349250" y="254000"/>
            <a:ext cx="3048000" cy="3022600"/>
            <a:chOff x="240" y="160"/>
            <a:chExt cx="1920" cy="1904"/>
          </a:xfrm>
        </p:grpSpPr>
        <p:grpSp>
          <p:nvGrpSpPr>
            <p:cNvPr id="3" name="Group 5"/>
            <p:cNvGrpSpPr>
              <a:grpSpLocks/>
            </p:cNvGrpSpPr>
            <p:nvPr/>
          </p:nvGrpSpPr>
          <p:grpSpPr bwMode="auto">
            <a:xfrm>
              <a:off x="240" y="160"/>
              <a:ext cx="1920" cy="1904"/>
              <a:chOff x="480" y="1315"/>
              <a:chExt cx="1824" cy="1726"/>
            </a:xfrm>
          </p:grpSpPr>
          <p:pic>
            <p:nvPicPr>
              <p:cNvPr id="8213" name="Picture 6"/>
              <p:cNvPicPr>
                <a:picLocks noChangeAspect="1" noChangeArrowheads="1"/>
              </p:cNvPicPr>
              <p:nvPr/>
            </p:nvPicPr>
            <p:blipFill>
              <a:blip r:embed="rId2" cstate="print"/>
              <a:srcRect/>
              <a:stretch>
                <a:fillRect/>
              </a:stretch>
            </p:blipFill>
            <p:spPr bwMode="auto">
              <a:xfrm>
                <a:off x="480" y="1344"/>
                <a:ext cx="1824" cy="1697"/>
              </a:xfrm>
              <a:prstGeom prst="rect">
                <a:avLst/>
              </a:prstGeom>
              <a:noFill/>
              <a:ln w="9525">
                <a:solidFill>
                  <a:schemeClr val="tx1"/>
                </a:solidFill>
                <a:miter lim="800000"/>
                <a:headEnd/>
                <a:tailEnd/>
              </a:ln>
            </p:spPr>
          </p:pic>
          <p:sp>
            <p:nvSpPr>
              <p:cNvPr id="8214" name="Text Box 7"/>
              <p:cNvSpPr txBox="1">
                <a:spLocks noChangeArrowheads="1"/>
              </p:cNvSpPr>
              <p:nvPr/>
            </p:nvSpPr>
            <p:spPr bwMode="auto">
              <a:xfrm>
                <a:off x="480" y="1315"/>
                <a:ext cx="217" cy="296"/>
              </a:xfrm>
              <a:prstGeom prst="rect">
                <a:avLst/>
              </a:prstGeom>
              <a:noFill/>
              <a:ln w="9525">
                <a:noFill/>
                <a:miter lim="800000"/>
                <a:headEnd/>
                <a:tailEnd/>
              </a:ln>
            </p:spPr>
            <p:txBody>
              <a:bodyPr wrap="none">
                <a:spAutoFit/>
              </a:bodyPr>
              <a:lstStyle/>
              <a:p>
                <a:pPr eaLnBrk="1" hangingPunct="1"/>
                <a:r>
                  <a:rPr lang="en-US" sz="2800">
                    <a:solidFill>
                      <a:srgbClr val="FF0000"/>
                    </a:solidFill>
                    <a:latin typeface="Times New Roman" pitchFamily="18" charset="0"/>
                  </a:rPr>
                  <a:t>1</a:t>
                </a:r>
              </a:p>
            </p:txBody>
          </p:sp>
        </p:grpSp>
        <p:sp>
          <p:nvSpPr>
            <p:cNvPr id="21512" name="Text Box 8"/>
            <p:cNvSpPr txBox="1">
              <a:spLocks noChangeArrowheads="1"/>
            </p:cNvSpPr>
            <p:nvPr/>
          </p:nvSpPr>
          <p:spPr bwMode="auto">
            <a:xfrm>
              <a:off x="240" y="1776"/>
              <a:ext cx="1676" cy="288"/>
            </a:xfrm>
            <a:prstGeom prst="rect">
              <a:avLst/>
            </a:prstGeom>
            <a:noFill/>
            <a:ln w="9525">
              <a:noFill/>
              <a:miter lim="800000"/>
              <a:headEnd/>
              <a:tailEnd/>
            </a:ln>
            <a:effectLst/>
          </p:spPr>
          <p:txBody>
            <a:bodyPr wrap="none">
              <a:spAutoFit/>
            </a:bodyPr>
            <a:lstStyle/>
            <a:p>
              <a:pPr eaLnBrk="1" hangingPunct="1">
                <a:defRPr/>
              </a:pPr>
              <a:r>
                <a:rPr lang="en-US" sz="2400">
                  <a:solidFill>
                    <a:schemeClr val="bg1"/>
                  </a:solidFill>
                  <a:effectLst>
                    <a:outerShdw blurRad="38100" dist="38100" dir="2700000" algn="tl">
                      <a:srgbClr val="000000"/>
                    </a:outerShdw>
                  </a:effectLst>
                  <a:latin typeface="Times New Roman" pitchFamily="18" charset="0"/>
                </a:rPr>
                <a:t>Specimen Container</a:t>
              </a:r>
            </a:p>
          </p:txBody>
        </p:sp>
      </p:grpSp>
      <p:grpSp>
        <p:nvGrpSpPr>
          <p:cNvPr id="4" name="Group 9"/>
          <p:cNvGrpSpPr>
            <a:grpSpLocks/>
          </p:cNvGrpSpPr>
          <p:nvPr/>
        </p:nvGrpSpPr>
        <p:grpSpPr bwMode="auto">
          <a:xfrm>
            <a:off x="273050" y="3454400"/>
            <a:ext cx="3200400" cy="2914650"/>
            <a:chOff x="192" y="2176"/>
            <a:chExt cx="2016" cy="1836"/>
          </a:xfrm>
        </p:grpSpPr>
        <p:grpSp>
          <p:nvGrpSpPr>
            <p:cNvPr id="5" name="Group 10"/>
            <p:cNvGrpSpPr>
              <a:grpSpLocks/>
            </p:cNvGrpSpPr>
            <p:nvPr/>
          </p:nvGrpSpPr>
          <p:grpSpPr bwMode="auto">
            <a:xfrm>
              <a:off x="192" y="2176"/>
              <a:ext cx="2016" cy="1836"/>
              <a:chOff x="192" y="2176"/>
              <a:chExt cx="2016" cy="1836"/>
            </a:xfrm>
          </p:grpSpPr>
          <p:pic>
            <p:nvPicPr>
              <p:cNvPr id="8209" name="Picture 11"/>
              <p:cNvPicPr>
                <a:picLocks noChangeAspect="1" noChangeArrowheads="1"/>
              </p:cNvPicPr>
              <p:nvPr/>
            </p:nvPicPr>
            <p:blipFill>
              <a:blip r:embed="rId3" cstate="print"/>
              <a:srcRect/>
              <a:stretch>
                <a:fillRect/>
              </a:stretch>
            </p:blipFill>
            <p:spPr bwMode="auto">
              <a:xfrm>
                <a:off x="192" y="2208"/>
                <a:ext cx="2016" cy="1804"/>
              </a:xfrm>
              <a:prstGeom prst="rect">
                <a:avLst/>
              </a:prstGeom>
              <a:noFill/>
              <a:ln w="9525">
                <a:solidFill>
                  <a:schemeClr val="tx1"/>
                </a:solidFill>
                <a:miter lim="800000"/>
                <a:headEnd/>
                <a:tailEnd/>
              </a:ln>
            </p:spPr>
          </p:pic>
          <p:sp>
            <p:nvSpPr>
              <p:cNvPr id="8210" name="Text Box 12"/>
              <p:cNvSpPr txBox="1">
                <a:spLocks noChangeArrowheads="1"/>
              </p:cNvSpPr>
              <p:nvPr/>
            </p:nvSpPr>
            <p:spPr bwMode="auto">
              <a:xfrm>
                <a:off x="192" y="2176"/>
                <a:ext cx="228" cy="327"/>
              </a:xfrm>
              <a:prstGeom prst="rect">
                <a:avLst/>
              </a:prstGeom>
              <a:noFill/>
              <a:ln w="9525">
                <a:noFill/>
                <a:miter lim="800000"/>
                <a:headEnd/>
                <a:tailEnd/>
              </a:ln>
            </p:spPr>
            <p:txBody>
              <a:bodyPr wrap="none">
                <a:spAutoFit/>
              </a:bodyPr>
              <a:lstStyle/>
              <a:p>
                <a:pPr eaLnBrk="1" hangingPunct="1"/>
                <a:r>
                  <a:rPr lang="en-US" sz="2800">
                    <a:solidFill>
                      <a:srgbClr val="FF0000"/>
                    </a:solidFill>
                    <a:latin typeface="Times New Roman" pitchFamily="18" charset="0"/>
                  </a:rPr>
                  <a:t>2</a:t>
                </a:r>
              </a:p>
            </p:txBody>
          </p:sp>
        </p:grpSp>
        <p:sp>
          <p:nvSpPr>
            <p:cNvPr id="21517" name="Text Box 13"/>
            <p:cNvSpPr txBox="1">
              <a:spLocks noChangeArrowheads="1"/>
            </p:cNvSpPr>
            <p:nvPr/>
          </p:nvSpPr>
          <p:spPr bwMode="auto">
            <a:xfrm>
              <a:off x="192" y="3696"/>
              <a:ext cx="1229" cy="288"/>
            </a:xfrm>
            <a:prstGeom prst="rect">
              <a:avLst/>
            </a:prstGeom>
            <a:noFill/>
            <a:ln w="9525">
              <a:noFill/>
              <a:miter lim="800000"/>
              <a:headEnd/>
              <a:tailEnd/>
            </a:ln>
            <a:effectLst/>
          </p:spPr>
          <p:txBody>
            <a:bodyPr wrap="none">
              <a:spAutoFit/>
            </a:bodyPr>
            <a:lstStyle/>
            <a:p>
              <a:pPr eaLnBrk="1" hangingPunct="1">
                <a:defRPr/>
              </a:pPr>
              <a:r>
                <a:rPr lang="en-US" sz="2400">
                  <a:effectLst>
                    <a:outerShdw blurRad="38100" dist="38100" dir="2700000" algn="tl">
                      <a:srgbClr val="000000"/>
                    </a:outerShdw>
                  </a:effectLst>
                  <a:latin typeface="Times New Roman" pitchFamily="18" charset="0"/>
                </a:rPr>
                <a:t>Specimen Bag</a:t>
              </a:r>
            </a:p>
          </p:txBody>
        </p:sp>
      </p:grpSp>
      <p:grpSp>
        <p:nvGrpSpPr>
          <p:cNvPr id="6" name="Group 14"/>
          <p:cNvGrpSpPr>
            <a:grpSpLocks/>
          </p:cNvGrpSpPr>
          <p:nvPr/>
        </p:nvGrpSpPr>
        <p:grpSpPr bwMode="auto">
          <a:xfrm>
            <a:off x="3778250" y="3759200"/>
            <a:ext cx="5105400" cy="2336800"/>
            <a:chOff x="2400" y="2272"/>
            <a:chExt cx="3216" cy="1472"/>
          </a:xfrm>
        </p:grpSpPr>
        <p:grpSp>
          <p:nvGrpSpPr>
            <p:cNvPr id="7" name="Group 15"/>
            <p:cNvGrpSpPr>
              <a:grpSpLocks/>
            </p:cNvGrpSpPr>
            <p:nvPr/>
          </p:nvGrpSpPr>
          <p:grpSpPr bwMode="auto">
            <a:xfrm>
              <a:off x="2400" y="2272"/>
              <a:ext cx="3216" cy="1463"/>
              <a:chOff x="2400" y="2272"/>
              <a:chExt cx="3216" cy="1463"/>
            </a:xfrm>
          </p:grpSpPr>
          <p:pic>
            <p:nvPicPr>
              <p:cNvPr id="8205" name="Picture 16"/>
              <p:cNvPicPr>
                <a:picLocks noChangeAspect="1" noChangeArrowheads="1"/>
              </p:cNvPicPr>
              <p:nvPr/>
            </p:nvPicPr>
            <p:blipFill>
              <a:blip r:embed="rId4" cstate="print"/>
              <a:srcRect/>
              <a:stretch>
                <a:fillRect/>
              </a:stretch>
            </p:blipFill>
            <p:spPr bwMode="auto">
              <a:xfrm>
                <a:off x="2400" y="2304"/>
                <a:ext cx="3216" cy="1431"/>
              </a:xfrm>
              <a:prstGeom prst="rect">
                <a:avLst/>
              </a:prstGeom>
              <a:noFill/>
              <a:ln w="9525">
                <a:solidFill>
                  <a:schemeClr val="tx1"/>
                </a:solidFill>
                <a:miter lim="800000"/>
                <a:headEnd/>
                <a:tailEnd/>
              </a:ln>
            </p:spPr>
          </p:pic>
          <p:sp>
            <p:nvSpPr>
              <p:cNvPr id="8206" name="Text Box 17"/>
              <p:cNvSpPr txBox="1">
                <a:spLocks noChangeArrowheads="1"/>
              </p:cNvSpPr>
              <p:nvPr/>
            </p:nvSpPr>
            <p:spPr bwMode="auto">
              <a:xfrm>
                <a:off x="2400" y="2272"/>
                <a:ext cx="228" cy="327"/>
              </a:xfrm>
              <a:prstGeom prst="rect">
                <a:avLst/>
              </a:prstGeom>
              <a:noFill/>
              <a:ln w="9525">
                <a:noFill/>
                <a:miter lim="800000"/>
                <a:headEnd/>
                <a:tailEnd/>
              </a:ln>
            </p:spPr>
            <p:txBody>
              <a:bodyPr wrap="none">
                <a:spAutoFit/>
              </a:bodyPr>
              <a:lstStyle/>
              <a:p>
                <a:pPr eaLnBrk="1" hangingPunct="1"/>
                <a:r>
                  <a:rPr lang="en-US" sz="2800">
                    <a:solidFill>
                      <a:srgbClr val="FF0000"/>
                    </a:solidFill>
                    <a:latin typeface="Times New Roman" pitchFamily="18" charset="0"/>
                  </a:rPr>
                  <a:t>4</a:t>
                </a:r>
              </a:p>
            </p:txBody>
          </p:sp>
        </p:grpSp>
        <p:sp>
          <p:nvSpPr>
            <p:cNvPr id="21522" name="Text Box 18"/>
            <p:cNvSpPr txBox="1">
              <a:spLocks noChangeArrowheads="1"/>
            </p:cNvSpPr>
            <p:nvPr/>
          </p:nvSpPr>
          <p:spPr bwMode="auto">
            <a:xfrm>
              <a:off x="2400" y="3456"/>
              <a:ext cx="1218" cy="288"/>
            </a:xfrm>
            <a:prstGeom prst="rect">
              <a:avLst/>
            </a:prstGeom>
            <a:noFill/>
            <a:ln w="9525">
              <a:noFill/>
              <a:miter lim="800000"/>
              <a:headEnd/>
              <a:tailEnd/>
            </a:ln>
            <a:effectLst/>
          </p:spPr>
          <p:txBody>
            <a:bodyPr wrap="none">
              <a:spAutoFit/>
            </a:bodyPr>
            <a:lstStyle/>
            <a:p>
              <a:pPr eaLnBrk="1" hangingPunct="1">
                <a:defRPr/>
              </a:pPr>
              <a:r>
                <a:rPr lang="en-US" sz="2400">
                  <a:effectLst>
                    <a:outerShdw blurRad="38100" dist="38100" dir="2700000" algn="tl">
                      <a:srgbClr val="000000"/>
                    </a:outerShdw>
                  </a:effectLst>
                  <a:latin typeface="Times New Roman" pitchFamily="18" charset="0"/>
                </a:rPr>
                <a:t>Plastic Carrier</a:t>
              </a:r>
            </a:p>
          </p:txBody>
        </p:sp>
      </p:grpSp>
      <p:grpSp>
        <p:nvGrpSpPr>
          <p:cNvPr id="8" name="Group 19"/>
          <p:cNvGrpSpPr>
            <a:grpSpLocks/>
          </p:cNvGrpSpPr>
          <p:nvPr/>
        </p:nvGrpSpPr>
        <p:grpSpPr bwMode="auto">
          <a:xfrm>
            <a:off x="3778250" y="330200"/>
            <a:ext cx="4648200" cy="2870200"/>
            <a:chOff x="2400" y="208"/>
            <a:chExt cx="2928" cy="1808"/>
          </a:xfrm>
        </p:grpSpPr>
        <p:pic>
          <p:nvPicPr>
            <p:cNvPr id="8200" name="Picture 20"/>
            <p:cNvPicPr>
              <a:picLocks noChangeAspect="1" noChangeArrowheads="1"/>
            </p:cNvPicPr>
            <p:nvPr/>
          </p:nvPicPr>
          <p:blipFill>
            <a:blip r:embed="rId5" cstate="print"/>
            <a:srcRect/>
            <a:stretch>
              <a:fillRect/>
            </a:stretch>
          </p:blipFill>
          <p:spPr bwMode="auto">
            <a:xfrm>
              <a:off x="2400" y="288"/>
              <a:ext cx="2928" cy="1725"/>
            </a:xfrm>
            <a:prstGeom prst="rect">
              <a:avLst/>
            </a:prstGeom>
            <a:noFill/>
            <a:ln w="9525">
              <a:solidFill>
                <a:schemeClr val="tx1"/>
              </a:solidFill>
              <a:miter lim="800000"/>
              <a:headEnd/>
              <a:tailEnd/>
            </a:ln>
          </p:spPr>
        </p:pic>
        <p:sp>
          <p:nvSpPr>
            <p:cNvPr id="8201" name="Text Box 21"/>
            <p:cNvSpPr txBox="1">
              <a:spLocks noChangeArrowheads="1"/>
            </p:cNvSpPr>
            <p:nvPr/>
          </p:nvSpPr>
          <p:spPr bwMode="auto">
            <a:xfrm>
              <a:off x="2400" y="208"/>
              <a:ext cx="228" cy="327"/>
            </a:xfrm>
            <a:prstGeom prst="rect">
              <a:avLst/>
            </a:prstGeom>
            <a:noFill/>
            <a:ln w="9525">
              <a:noFill/>
              <a:miter lim="800000"/>
              <a:headEnd/>
              <a:tailEnd/>
            </a:ln>
          </p:spPr>
          <p:txBody>
            <a:bodyPr wrap="none">
              <a:spAutoFit/>
            </a:bodyPr>
            <a:lstStyle/>
            <a:p>
              <a:pPr eaLnBrk="1" hangingPunct="1"/>
              <a:r>
                <a:rPr lang="en-US" sz="2800">
                  <a:solidFill>
                    <a:srgbClr val="FF0000"/>
                  </a:solidFill>
                  <a:latin typeface="Times New Roman" pitchFamily="18" charset="0"/>
                </a:rPr>
                <a:t>3</a:t>
              </a:r>
            </a:p>
          </p:txBody>
        </p:sp>
        <p:sp>
          <p:nvSpPr>
            <p:cNvPr id="21526" name="Text Box 22"/>
            <p:cNvSpPr txBox="1">
              <a:spLocks noChangeArrowheads="1"/>
            </p:cNvSpPr>
            <p:nvPr/>
          </p:nvSpPr>
          <p:spPr bwMode="auto">
            <a:xfrm>
              <a:off x="2403" y="1728"/>
              <a:ext cx="2258" cy="288"/>
            </a:xfrm>
            <a:prstGeom prst="rect">
              <a:avLst/>
            </a:prstGeom>
            <a:noFill/>
            <a:ln w="9525">
              <a:noFill/>
              <a:miter lim="800000"/>
              <a:headEnd/>
              <a:tailEnd/>
            </a:ln>
            <a:effectLst/>
          </p:spPr>
          <p:txBody>
            <a:bodyPr wrap="none">
              <a:spAutoFit/>
            </a:bodyPr>
            <a:lstStyle/>
            <a:p>
              <a:pPr eaLnBrk="1" hangingPunct="1">
                <a:defRPr/>
              </a:pPr>
              <a:r>
                <a:rPr lang="en-US" sz="2400">
                  <a:solidFill>
                    <a:schemeClr val="bg1"/>
                  </a:solidFill>
                  <a:effectLst>
                    <a:outerShdw blurRad="38100" dist="38100" dir="2700000" algn="tl">
                      <a:srgbClr val="000000"/>
                    </a:outerShdw>
                  </a:effectLst>
                  <a:latin typeface="Times New Roman" pitchFamily="18" charset="0"/>
                </a:rPr>
                <a:t>Translogic Zip N’ Fold Bag</a:t>
              </a:r>
            </a:p>
          </p:txBody>
        </p:sp>
      </p:grpSp>
      <p:sp>
        <p:nvSpPr>
          <p:cNvPr id="24" name="TextBox 23"/>
          <p:cNvSpPr txBox="1"/>
          <p:nvPr/>
        </p:nvSpPr>
        <p:spPr>
          <a:xfrm>
            <a:off x="4191000" y="3200400"/>
            <a:ext cx="4724400" cy="646331"/>
          </a:xfrm>
          <a:prstGeom prst="rect">
            <a:avLst/>
          </a:prstGeom>
          <a:noFill/>
        </p:spPr>
        <p:txBody>
          <a:bodyPr wrap="square" rtlCol="0">
            <a:spAutoFit/>
          </a:bodyPr>
          <a:lstStyle/>
          <a:p>
            <a:r>
              <a:rPr lang="en-US" dirty="0"/>
              <a:t>Never place a specimen DIRECTLY in the carrier!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pPr>
              <a:defRPr/>
            </a:pPr>
            <a:fld id="{B04C69B6-47FA-485B-B1DB-0878CE98F8E2}" type="slidenum">
              <a:rPr lang="en-US"/>
              <a:pPr>
                <a:defRPr/>
              </a:pPr>
              <a:t>17</a:t>
            </a:fld>
            <a:endParaRPr lang="en-US"/>
          </a:p>
        </p:txBody>
      </p:sp>
      <p:sp>
        <p:nvSpPr>
          <p:cNvPr id="10243" name="Line 2"/>
          <p:cNvSpPr>
            <a:spLocks noChangeShapeType="1"/>
          </p:cNvSpPr>
          <p:nvPr/>
        </p:nvSpPr>
        <p:spPr bwMode="auto">
          <a:xfrm>
            <a:off x="1066800" y="2209800"/>
            <a:ext cx="0" cy="304800"/>
          </a:xfrm>
          <a:prstGeom prst="line">
            <a:avLst/>
          </a:prstGeom>
          <a:noFill/>
          <a:ln w="9525">
            <a:solidFill>
              <a:schemeClr val="tx1"/>
            </a:solidFill>
            <a:round/>
            <a:headEnd/>
            <a:tailEnd/>
          </a:ln>
        </p:spPr>
        <p:txBody>
          <a:bodyPr/>
          <a:lstStyle/>
          <a:p>
            <a:endParaRPr lang="en-US"/>
          </a:p>
        </p:txBody>
      </p:sp>
      <p:sp>
        <p:nvSpPr>
          <p:cNvPr id="10244" name="Oval 3"/>
          <p:cNvSpPr>
            <a:spLocks noChangeArrowheads="1"/>
          </p:cNvSpPr>
          <p:nvPr/>
        </p:nvSpPr>
        <p:spPr bwMode="auto">
          <a:xfrm>
            <a:off x="304800" y="685800"/>
            <a:ext cx="1524000" cy="1524000"/>
          </a:xfrm>
          <a:prstGeom prst="ellipse">
            <a:avLst/>
          </a:prstGeom>
          <a:solidFill>
            <a:srgbClr val="99CCFF"/>
          </a:solidFill>
          <a:ln w="9525">
            <a:solidFill>
              <a:schemeClr val="tx1"/>
            </a:solidFill>
            <a:round/>
            <a:headEnd/>
            <a:tailEnd/>
          </a:ln>
        </p:spPr>
        <p:txBody>
          <a:bodyPr wrap="none" anchor="ctr"/>
          <a:lstStyle/>
          <a:p>
            <a:pPr algn="ctr" eaLnBrk="1" hangingPunct="1"/>
            <a:r>
              <a:rPr lang="en-US" sz="1600" b="1" i="1">
                <a:latin typeface="Arial" charset="0"/>
              </a:rPr>
              <a:t>Example:</a:t>
            </a:r>
          </a:p>
          <a:p>
            <a:pPr algn="ctr" eaLnBrk="1" hangingPunct="1"/>
            <a:r>
              <a:rPr lang="en-US" sz="1600" b="1" i="1">
                <a:latin typeface="Arial" charset="0"/>
              </a:rPr>
              <a:t>TB</a:t>
            </a:r>
          </a:p>
        </p:txBody>
      </p:sp>
      <p:sp>
        <p:nvSpPr>
          <p:cNvPr id="10245" name="Oval 4"/>
          <p:cNvSpPr>
            <a:spLocks noChangeArrowheads="1"/>
          </p:cNvSpPr>
          <p:nvPr/>
        </p:nvSpPr>
        <p:spPr bwMode="auto">
          <a:xfrm>
            <a:off x="7315200" y="4572000"/>
            <a:ext cx="1524000" cy="1524000"/>
          </a:xfrm>
          <a:prstGeom prst="ellipse">
            <a:avLst/>
          </a:prstGeom>
          <a:solidFill>
            <a:srgbClr val="FF9966"/>
          </a:solidFill>
          <a:ln w="9525">
            <a:solidFill>
              <a:schemeClr val="tx1"/>
            </a:solidFill>
            <a:round/>
            <a:headEnd/>
            <a:tailEnd/>
          </a:ln>
        </p:spPr>
        <p:txBody>
          <a:bodyPr wrap="none" anchor="ctr"/>
          <a:lstStyle/>
          <a:p>
            <a:pPr algn="ctr" eaLnBrk="1" hangingPunct="1"/>
            <a:r>
              <a:rPr lang="en-US" sz="1600" b="1" i="1">
                <a:latin typeface="Arial" charset="0"/>
              </a:rPr>
              <a:t>Example:</a:t>
            </a:r>
          </a:p>
          <a:p>
            <a:pPr algn="ctr" eaLnBrk="1" hangingPunct="1"/>
            <a:r>
              <a:rPr lang="en-US" sz="1600" b="1" i="1">
                <a:latin typeface="Arial" charset="0"/>
              </a:rPr>
              <a:t>Meningitis,</a:t>
            </a:r>
          </a:p>
          <a:p>
            <a:pPr algn="ctr" eaLnBrk="1" hangingPunct="1"/>
            <a:r>
              <a:rPr lang="en-US" sz="1600" b="1" i="1">
                <a:latin typeface="Arial" charset="0"/>
              </a:rPr>
              <a:t>Whooping</a:t>
            </a:r>
          </a:p>
          <a:p>
            <a:pPr algn="ctr" eaLnBrk="1" hangingPunct="1"/>
            <a:r>
              <a:rPr lang="en-US" sz="1600" b="1" i="1">
                <a:latin typeface="Arial" charset="0"/>
              </a:rPr>
              <a:t>cough</a:t>
            </a:r>
          </a:p>
        </p:txBody>
      </p:sp>
      <p:sp>
        <p:nvSpPr>
          <p:cNvPr id="10246" name="Line 5"/>
          <p:cNvSpPr>
            <a:spLocks noChangeShapeType="1"/>
          </p:cNvSpPr>
          <p:nvPr/>
        </p:nvSpPr>
        <p:spPr bwMode="auto">
          <a:xfrm>
            <a:off x="7010400" y="1295400"/>
            <a:ext cx="381000" cy="0"/>
          </a:xfrm>
          <a:prstGeom prst="line">
            <a:avLst/>
          </a:prstGeom>
          <a:noFill/>
          <a:ln w="9525">
            <a:solidFill>
              <a:schemeClr val="tx1"/>
            </a:solidFill>
            <a:round/>
            <a:headEnd/>
            <a:tailEnd/>
          </a:ln>
        </p:spPr>
        <p:txBody>
          <a:bodyPr/>
          <a:lstStyle/>
          <a:p>
            <a:endParaRPr lang="en-US"/>
          </a:p>
        </p:txBody>
      </p:sp>
      <p:sp>
        <p:nvSpPr>
          <p:cNvPr id="10247" name="Line 6"/>
          <p:cNvSpPr>
            <a:spLocks noChangeShapeType="1"/>
          </p:cNvSpPr>
          <p:nvPr/>
        </p:nvSpPr>
        <p:spPr bwMode="auto">
          <a:xfrm>
            <a:off x="8077200" y="4343400"/>
            <a:ext cx="0" cy="228600"/>
          </a:xfrm>
          <a:prstGeom prst="line">
            <a:avLst/>
          </a:prstGeom>
          <a:noFill/>
          <a:ln w="9525">
            <a:solidFill>
              <a:schemeClr val="tx1"/>
            </a:solidFill>
            <a:round/>
            <a:headEnd/>
            <a:tailEnd/>
          </a:ln>
        </p:spPr>
        <p:txBody>
          <a:bodyPr/>
          <a:lstStyle/>
          <a:p>
            <a:endParaRPr lang="en-US"/>
          </a:p>
        </p:txBody>
      </p:sp>
      <p:sp>
        <p:nvSpPr>
          <p:cNvPr id="10248" name="Oval 7"/>
          <p:cNvSpPr>
            <a:spLocks noChangeArrowheads="1"/>
          </p:cNvSpPr>
          <p:nvPr/>
        </p:nvSpPr>
        <p:spPr bwMode="auto">
          <a:xfrm>
            <a:off x="7315200" y="457200"/>
            <a:ext cx="1524000" cy="1524000"/>
          </a:xfrm>
          <a:prstGeom prst="ellipse">
            <a:avLst/>
          </a:prstGeom>
          <a:solidFill>
            <a:srgbClr val="00CC66"/>
          </a:solidFill>
          <a:ln w="9525">
            <a:solidFill>
              <a:schemeClr val="tx1"/>
            </a:solidFill>
            <a:round/>
            <a:headEnd/>
            <a:tailEnd/>
          </a:ln>
        </p:spPr>
        <p:txBody>
          <a:bodyPr wrap="none" anchor="ctr"/>
          <a:lstStyle/>
          <a:p>
            <a:pPr algn="ctr" eaLnBrk="1" hangingPunct="1"/>
            <a:r>
              <a:rPr lang="en-US" sz="1600" b="1" i="1">
                <a:latin typeface="Arial" charset="0"/>
              </a:rPr>
              <a:t>Example:</a:t>
            </a:r>
          </a:p>
          <a:p>
            <a:pPr algn="ctr" eaLnBrk="1" hangingPunct="1"/>
            <a:r>
              <a:rPr lang="en-US" sz="1600" b="1" i="1">
                <a:latin typeface="Arial" charset="0"/>
              </a:rPr>
              <a:t>MRSA, VRE</a:t>
            </a:r>
          </a:p>
        </p:txBody>
      </p:sp>
      <p:sp>
        <p:nvSpPr>
          <p:cNvPr id="10249" name="Rectangle 8"/>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p>
        </p:txBody>
      </p:sp>
      <p:pic>
        <p:nvPicPr>
          <p:cNvPr id="10250" name="Picture 9" descr="Contact Precautions"/>
          <p:cNvPicPr>
            <a:picLocks noChangeAspect="1" noChangeArrowheads="1"/>
          </p:cNvPicPr>
          <p:nvPr/>
        </p:nvPicPr>
        <p:blipFill>
          <a:blip r:embed="rId2" cstate="print"/>
          <a:srcRect/>
          <a:stretch>
            <a:fillRect/>
          </a:stretch>
        </p:blipFill>
        <p:spPr bwMode="auto">
          <a:xfrm>
            <a:off x="2093913" y="76200"/>
            <a:ext cx="4956175" cy="2487613"/>
          </a:xfrm>
          <a:prstGeom prst="rect">
            <a:avLst/>
          </a:prstGeom>
          <a:noFill/>
          <a:ln w="9525">
            <a:solidFill>
              <a:schemeClr val="tx1"/>
            </a:solidFill>
            <a:miter lim="800000"/>
            <a:headEnd/>
            <a:tailEnd/>
          </a:ln>
        </p:spPr>
      </p:pic>
      <p:pic>
        <p:nvPicPr>
          <p:cNvPr id="10251" name="Picture 10" descr="Airborne Precautions"/>
          <p:cNvPicPr>
            <a:picLocks noChangeAspect="1" noChangeArrowheads="1"/>
          </p:cNvPicPr>
          <p:nvPr/>
        </p:nvPicPr>
        <p:blipFill>
          <a:blip r:embed="rId3" cstate="print"/>
          <a:srcRect/>
          <a:stretch>
            <a:fillRect/>
          </a:stretch>
        </p:blipFill>
        <p:spPr bwMode="auto">
          <a:xfrm>
            <a:off x="149225" y="2438400"/>
            <a:ext cx="4498975" cy="2667000"/>
          </a:xfrm>
          <a:prstGeom prst="rect">
            <a:avLst/>
          </a:prstGeom>
          <a:noFill/>
          <a:ln w="9525">
            <a:solidFill>
              <a:schemeClr val="tx1"/>
            </a:solidFill>
            <a:miter lim="800000"/>
            <a:headEnd/>
            <a:tailEnd/>
          </a:ln>
        </p:spPr>
      </p:pic>
      <p:grpSp>
        <p:nvGrpSpPr>
          <p:cNvPr id="2" name="Group 11"/>
          <p:cNvGrpSpPr>
            <a:grpSpLocks/>
          </p:cNvGrpSpPr>
          <p:nvPr/>
        </p:nvGrpSpPr>
        <p:grpSpPr bwMode="auto">
          <a:xfrm>
            <a:off x="1828800" y="4648200"/>
            <a:ext cx="5257800" cy="2133600"/>
            <a:chOff x="672" y="2832"/>
            <a:chExt cx="3312" cy="1344"/>
          </a:xfrm>
        </p:grpSpPr>
        <p:sp>
          <p:nvSpPr>
            <p:cNvPr id="10255" name="Oval 12"/>
            <p:cNvSpPr>
              <a:spLocks noChangeArrowheads="1"/>
            </p:cNvSpPr>
            <p:nvPr/>
          </p:nvSpPr>
          <p:spPr bwMode="auto">
            <a:xfrm>
              <a:off x="672" y="3216"/>
              <a:ext cx="960" cy="960"/>
            </a:xfrm>
            <a:prstGeom prst="ellipse">
              <a:avLst/>
            </a:prstGeom>
            <a:solidFill>
              <a:schemeClr val="bg1"/>
            </a:solidFill>
            <a:ln w="9525">
              <a:solidFill>
                <a:schemeClr val="tx1"/>
              </a:solidFill>
              <a:round/>
              <a:headEnd/>
              <a:tailEnd/>
            </a:ln>
          </p:spPr>
          <p:txBody>
            <a:bodyPr wrap="none" anchor="ctr"/>
            <a:lstStyle/>
            <a:p>
              <a:pPr algn="ctr" eaLnBrk="1" hangingPunct="1"/>
              <a:r>
                <a:rPr lang="en-US" sz="1600" b="1" i="1">
                  <a:latin typeface="Arial" charset="0"/>
                </a:rPr>
                <a:t>Example:</a:t>
              </a:r>
            </a:p>
            <a:p>
              <a:pPr algn="ctr" eaLnBrk="1" hangingPunct="1"/>
              <a:r>
                <a:rPr lang="en-US" sz="1600" b="1" i="1">
                  <a:latin typeface="Arial" charset="0"/>
                </a:rPr>
                <a:t>Severely</a:t>
              </a:r>
            </a:p>
            <a:p>
              <a:pPr algn="ctr" eaLnBrk="1" hangingPunct="1"/>
              <a:r>
                <a:rPr lang="en-US" sz="1600" b="1" i="1">
                  <a:latin typeface="Arial" charset="0"/>
                </a:rPr>
                <a:t>immuno-</a:t>
              </a:r>
            </a:p>
            <a:p>
              <a:pPr algn="ctr" eaLnBrk="1" hangingPunct="1"/>
              <a:r>
                <a:rPr lang="en-US" sz="1600" b="1" i="1">
                  <a:latin typeface="Arial" charset="0"/>
                </a:rPr>
                <a:t>compromised</a:t>
              </a:r>
            </a:p>
            <a:p>
              <a:pPr algn="ctr" eaLnBrk="1" hangingPunct="1"/>
              <a:r>
                <a:rPr lang="en-US" sz="1600" b="1" i="1">
                  <a:latin typeface="Arial" charset="0"/>
                </a:rPr>
                <a:t>patients</a:t>
              </a:r>
            </a:p>
          </p:txBody>
        </p:sp>
        <p:sp>
          <p:nvSpPr>
            <p:cNvPr id="10256" name="Line 13"/>
            <p:cNvSpPr>
              <a:spLocks noChangeShapeType="1"/>
            </p:cNvSpPr>
            <p:nvPr/>
          </p:nvSpPr>
          <p:spPr bwMode="auto">
            <a:xfrm flipH="1">
              <a:off x="1632" y="3648"/>
              <a:ext cx="240" cy="0"/>
            </a:xfrm>
            <a:prstGeom prst="line">
              <a:avLst/>
            </a:prstGeom>
            <a:noFill/>
            <a:ln w="9525">
              <a:solidFill>
                <a:schemeClr val="tx1"/>
              </a:solidFill>
              <a:round/>
              <a:headEnd/>
              <a:tailEnd/>
            </a:ln>
          </p:spPr>
          <p:txBody>
            <a:bodyPr/>
            <a:lstStyle/>
            <a:p>
              <a:endParaRPr lang="en-US"/>
            </a:p>
          </p:txBody>
        </p:sp>
        <p:sp>
          <p:nvSpPr>
            <p:cNvPr id="10257" name="Rectangle 14"/>
            <p:cNvSpPr>
              <a:spLocks noChangeArrowheads="1"/>
            </p:cNvSpPr>
            <p:nvPr/>
          </p:nvSpPr>
          <p:spPr bwMode="auto">
            <a:xfrm>
              <a:off x="1872" y="2832"/>
              <a:ext cx="2112" cy="1344"/>
            </a:xfrm>
            <a:prstGeom prst="rect">
              <a:avLst/>
            </a:prstGeom>
            <a:solidFill>
              <a:schemeClr val="bg1"/>
            </a:solidFill>
            <a:ln w="9525">
              <a:solidFill>
                <a:schemeClr val="tx1"/>
              </a:solidFill>
              <a:miter lim="800000"/>
              <a:headEnd/>
              <a:tailEnd/>
            </a:ln>
          </p:spPr>
          <p:txBody>
            <a:bodyPr/>
            <a:lstStyle/>
            <a:p>
              <a:pPr marL="114300" indent="-114300" algn="ctr" eaLnBrk="1" hangingPunct="1">
                <a:tabLst>
                  <a:tab pos="114300" algn="l"/>
                </a:tabLst>
              </a:pPr>
              <a:r>
                <a:rPr lang="en-US" sz="1000" b="1">
                  <a:solidFill>
                    <a:srgbClr val="000000"/>
                  </a:solidFill>
                  <a:latin typeface="Arial" charset="0"/>
                </a:rPr>
                <a:t>John H. Stroger, Jr. Hospital of Cook County</a:t>
              </a:r>
            </a:p>
            <a:p>
              <a:pPr marL="114300" indent="-114300" algn="ctr" eaLnBrk="1" hangingPunct="1">
                <a:tabLst>
                  <a:tab pos="114300" algn="l"/>
                </a:tabLst>
              </a:pPr>
              <a:r>
                <a:rPr lang="en-US" sz="1600" b="1">
                  <a:solidFill>
                    <a:srgbClr val="000000"/>
                  </a:solidFill>
                  <a:latin typeface="Arial" charset="0"/>
                </a:rPr>
                <a:t>NEUTROPENIC PRECAUTIONS</a:t>
              </a:r>
              <a:endParaRPr lang="en-US" sz="400" b="1">
                <a:solidFill>
                  <a:srgbClr val="000000"/>
                </a:solidFill>
                <a:latin typeface="Arial" charset="0"/>
              </a:endParaRPr>
            </a:p>
            <a:p>
              <a:pPr marL="114300" indent="-114300" algn="ctr" eaLnBrk="1" hangingPunct="1">
                <a:spcBef>
                  <a:spcPct val="20000"/>
                </a:spcBef>
                <a:tabLst>
                  <a:tab pos="114300" algn="l"/>
                </a:tabLst>
              </a:pPr>
              <a:endParaRPr lang="en-US" sz="400" b="1">
                <a:solidFill>
                  <a:srgbClr val="000000"/>
                </a:solidFill>
                <a:latin typeface="Arial" charset="0"/>
              </a:endParaRPr>
            </a:p>
            <a:p>
              <a:pPr marL="114300" indent="-114300" eaLnBrk="1" hangingPunct="1">
                <a:buFontTx/>
                <a:buAutoNum type="arabicPeriod"/>
                <a:tabLst>
                  <a:tab pos="114300" algn="l"/>
                </a:tabLst>
              </a:pPr>
              <a:r>
                <a:rPr lang="en-US" sz="900">
                  <a:solidFill>
                    <a:srgbClr val="000000"/>
                  </a:solidFill>
                  <a:latin typeface="Arial" charset="0"/>
                </a:rPr>
                <a:t>ROOM: patients must be segregated in private room if available or single bed cubicle.</a:t>
              </a:r>
            </a:p>
            <a:p>
              <a:pPr marL="114300" indent="-114300" eaLnBrk="1" hangingPunct="1">
                <a:buFontTx/>
                <a:buAutoNum type="arabicPeriod"/>
                <a:tabLst>
                  <a:tab pos="114300" algn="l"/>
                </a:tabLst>
              </a:pPr>
              <a:r>
                <a:rPr lang="en-US" sz="900">
                  <a:solidFill>
                    <a:srgbClr val="000000"/>
                  </a:solidFill>
                  <a:latin typeface="Arial" charset="0"/>
                </a:rPr>
                <a:t>GLOVES: must be worn by all personnel having any patient contact.</a:t>
              </a:r>
            </a:p>
            <a:p>
              <a:pPr marL="114300" indent="-114300" eaLnBrk="1" hangingPunct="1">
                <a:buFontTx/>
                <a:buAutoNum type="arabicPeriod"/>
                <a:tabLst>
                  <a:tab pos="114300" algn="l"/>
                </a:tabLst>
              </a:pPr>
              <a:r>
                <a:rPr lang="en-US" sz="900">
                  <a:solidFill>
                    <a:srgbClr val="000000"/>
                  </a:solidFill>
                  <a:latin typeface="Arial" charset="0"/>
                </a:rPr>
                <a:t>HANDS: must be washed before and after delivery of patient care; and after removing gloves.</a:t>
              </a:r>
            </a:p>
            <a:p>
              <a:pPr marL="114300" indent="-114300" eaLnBrk="1" hangingPunct="1">
                <a:buFontTx/>
                <a:buAutoNum type="arabicPeriod"/>
                <a:tabLst>
                  <a:tab pos="114300" algn="l"/>
                </a:tabLst>
              </a:pPr>
              <a:r>
                <a:rPr lang="en-US" sz="900">
                  <a:solidFill>
                    <a:srgbClr val="000000"/>
                  </a:solidFill>
                  <a:latin typeface="Arial" charset="0"/>
                </a:rPr>
                <a:t>MASKS: must be worn by any personnel with colds, coughs and other respiratory infections coming in contact with patient.</a:t>
              </a:r>
            </a:p>
            <a:p>
              <a:pPr marL="114300" indent="-114300" eaLnBrk="1" hangingPunct="1">
                <a:buFontTx/>
                <a:buAutoNum type="arabicPeriod"/>
                <a:tabLst>
                  <a:tab pos="114300" algn="l"/>
                </a:tabLst>
              </a:pPr>
              <a:r>
                <a:rPr lang="en-US" sz="900">
                  <a:solidFill>
                    <a:srgbClr val="000000"/>
                  </a:solidFill>
                  <a:latin typeface="Arial" charset="0"/>
                </a:rPr>
                <a:t>Fresh fruits, vegetables and plants should not be left in patients’ room.</a:t>
              </a:r>
            </a:p>
            <a:p>
              <a:pPr marL="114300" indent="-114300" eaLnBrk="1" hangingPunct="1">
                <a:spcBef>
                  <a:spcPct val="20000"/>
                </a:spcBef>
                <a:tabLst>
                  <a:tab pos="114300" algn="l"/>
                </a:tabLst>
              </a:pPr>
              <a:r>
                <a:rPr lang="en-US" sz="600">
                  <a:solidFill>
                    <a:srgbClr val="000000"/>
                  </a:solidFill>
                  <a:latin typeface="Arial" charset="0"/>
                </a:rPr>
                <a:t>P-800</a:t>
              </a:r>
            </a:p>
          </p:txBody>
        </p:sp>
      </p:grpSp>
      <p:pic>
        <p:nvPicPr>
          <p:cNvPr id="10253" name="Picture 15" descr="Droplet Precautions"/>
          <p:cNvPicPr>
            <a:picLocks noChangeAspect="1" noChangeArrowheads="1"/>
          </p:cNvPicPr>
          <p:nvPr/>
        </p:nvPicPr>
        <p:blipFill>
          <a:blip r:embed="rId4" cstate="print"/>
          <a:srcRect/>
          <a:stretch>
            <a:fillRect/>
          </a:stretch>
        </p:blipFill>
        <p:spPr bwMode="auto">
          <a:xfrm>
            <a:off x="4806950" y="2286000"/>
            <a:ext cx="4260850" cy="2047875"/>
          </a:xfrm>
          <a:prstGeom prst="rect">
            <a:avLst/>
          </a:prstGeom>
          <a:noFill/>
          <a:ln w="9525">
            <a:solidFill>
              <a:schemeClr val="tx1"/>
            </a:solid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86EA3BD-44D2-44D6-9E1E-087AE2ECF7CA}" type="slidenum">
              <a:rPr lang="en-US"/>
              <a:pPr>
                <a:defRPr/>
              </a:pPr>
              <a:t>18</a:t>
            </a:fld>
            <a:endParaRPr lang="en-US"/>
          </a:p>
        </p:txBody>
      </p:sp>
      <p:sp>
        <p:nvSpPr>
          <p:cNvPr id="185346" name="Rectangle 2"/>
          <p:cNvSpPr>
            <a:spLocks noGrp="1" noChangeArrowheads="1"/>
          </p:cNvSpPr>
          <p:nvPr>
            <p:ph type="title"/>
          </p:nvPr>
        </p:nvSpPr>
        <p:spPr>
          <a:xfrm>
            <a:off x="609600" y="0"/>
            <a:ext cx="7772400" cy="1143000"/>
          </a:xfrm>
        </p:spPr>
        <p:txBody>
          <a:bodyPr/>
          <a:lstStyle/>
          <a:p>
            <a:pPr eaLnBrk="1" hangingPunct="1">
              <a:defRPr/>
            </a:pPr>
            <a:r>
              <a:rPr lang="en-US"/>
              <a:t>MRSA/MDRO Legislation</a:t>
            </a:r>
          </a:p>
        </p:txBody>
      </p:sp>
      <p:sp>
        <p:nvSpPr>
          <p:cNvPr id="185347" name="Rectangle 3"/>
          <p:cNvSpPr>
            <a:spLocks noGrp="1" noChangeArrowheads="1"/>
          </p:cNvSpPr>
          <p:nvPr>
            <p:ph type="body" idx="1"/>
          </p:nvPr>
        </p:nvSpPr>
        <p:spPr>
          <a:xfrm>
            <a:off x="228600" y="1143000"/>
            <a:ext cx="8534400" cy="5105400"/>
          </a:xfrm>
        </p:spPr>
        <p:txBody>
          <a:bodyPr/>
          <a:lstStyle/>
          <a:p>
            <a:pPr eaLnBrk="1" hangingPunct="1">
              <a:defRPr/>
            </a:pPr>
            <a:r>
              <a:rPr lang="en-US" sz="1800" b="1" u="sng"/>
              <a:t>MRSA-stands for </a:t>
            </a:r>
            <a:r>
              <a:rPr lang="en-US" sz="1800" b="1" u="sng">
                <a:solidFill>
                  <a:srgbClr val="FF0000"/>
                </a:solidFill>
              </a:rPr>
              <a:t>M</a:t>
            </a:r>
            <a:r>
              <a:rPr lang="en-US" sz="1800" b="1" u="sng"/>
              <a:t>ethicillin (Oxacillin)-</a:t>
            </a:r>
            <a:r>
              <a:rPr lang="en-US" sz="1800" b="1" u="sng">
                <a:solidFill>
                  <a:srgbClr val="FF0000"/>
                </a:solidFill>
              </a:rPr>
              <a:t>R</a:t>
            </a:r>
            <a:r>
              <a:rPr lang="en-US" sz="1800" b="1" u="sng"/>
              <a:t>esistant </a:t>
            </a:r>
            <a:r>
              <a:rPr lang="en-US" sz="1800" b="1" i="1" u="sng">
                <a:solidFill>
                  <a:srgbClr val="FF0000"/>
                </a:solidFill>
              </a:rPr>
              <a:t>S</a:t>
            </a:r>
            <a:r>
              <a:rPr lang="en-US" sz="1800" b="1" i="1" u="sng"/>
              <a:t>taphylococcus </a:t>
            </a:r>
            <a:r>
              <a:rPr lang="en-US" sz="1800" b="1" i="1" u="sng">
                <a:solidFill>
                  <a:srgbClr val="FF0000"/>
                </a:solidFill>
              </a:rPr>
              <a:t>a</a:t>
            </a:r>
            <a:r>
              <a:rPr lang="en-US" sz="1800" b="1" i="1" u="sng"/>
              <a:t>ureus.</a:t>
            </a:r>
          </a:p>
          <a:p>
            <a:pPr lvl="1" eaLnBrk="1" hangingPunct="1">
              <a:defRPr/>
            </a:pPr>
            <a:r>
              <a:rPr lang="en-US" sz="1600" i="1"/>
              <a:t>Staphylococcus aureus </a:t>
            </a:r>
            <a:r>
              <a:rPr lang="en-US" sz="1600"/>
              <a:t>is a bacteria found on the skin or in noses Of healthy people.</a:t>
            </a:r>
          </a:p>
          <a:p>
            <a:pPr lvl="1" eaLnBrk="1" hangingPunct="1">
              <a:lnSpc>
                <a:spcPct val="90000"/>
              </a:lnSpc>
              <a:defRPr/>
            </a:pPr>
            <a:r>
              <a:rPr lang="en-US" sz="1600"/>
              <a:t>MRSA is a type of </a:t>
            </a:r>
            <a:r>
              <a:rPr lang="en-US" sz="1600" i="1"/>
              <a:t>Staphylococcus aureus</a:t>
            </a:r>
            <a:r>
              <a:rPr lang="en-US" sz="1600"/>
              <a:t> infection that is resistant to antibiotics making it more difficult to treat.</a:t>
            </a:r>
          </a:p>
          <a:p>
            <a:pPr eaLnBrk="1" hangingPunct="1">
              <a:defRPr/>
            </a:pPr>
            <a:r>
              <a:rPr lang="en-US" sz="1800" b="1" u="sng"/>
              <a:t>Public Act 095-0312-MRSA Screening and Reporting Act</a:t>
            </a:r>
          </a:p>
          <a:p>
            <a:pPr lvl="1" eaLnBrk="1" hangingPunct="1">
              <a:defRPr/>
            </a:pPr>
            <a:r>
              <a:rPr lang="en-US" sz="1600"/>
              <a:t>requires active surveillance testing for MRSA of all patients in</a:t>
            </a:r>
          </a:p>
          <a:p>
            <a:pPr lvl="1" eaLnBrk="1" hangingPunct="1">
              <a:buFontTx/>
              <a:buNone/>
              <a:defRPr/>
            </a:pPr>
            <a:r>
              <a:rPr lang="en-US" sz="1600"/>
              <a:t>    intensive care units and other at-risk patients.</a:t>
            </a:r>
          </a:p>
          <a:p>
            <a:pPr lvl="1" eaLnBrk="1" hangingPunct="1">
              <a:defRPr/>
            </a:pPr>
            <a:r>
              <a:rPr lang="en-US" sz="1600"/>
              <a:t>requires isolation of MRSA-colonized or infected patients.</a:t>
            </a:r>
          </a:p>
          <a:p>
            <a:pPr lvl="1" eaLnBrk="1" hangingPunct="1">
              <a:defRPr/>
            </a:pPr>
            <a:r>
              <a:rPr lang="en-US" sz="1600"/>
              <a:t>requires monitoring and strict enforcement of hand hygiene.</a:t>
            </a:r>
          </a:p>
          <a:p>
            <a:pPr lvl="1" eaLnBrk="1" hangingPunct="1">
              <a:defRPr/>
            </a:pPr>
            <a:r>
              <a:rPr lang="en-US" sz="1600"/>
              <a:t>requires reporting of the total number of MRSA infections.</a:t>
            </a:r>
          </a:p>
          <a:p>
            <a:pPr eaLnBrk="1" hangingPunct="1">
              <a:defRPr/>
            </a:pPr>
            <a:r>
              <a:rPr lang="en-US" sz="1800" b="1" u="sng"/>
              <a:t>Public 095-0282- Section 10.5 -Prevention and Control of </a:t>
            </a:r>
            <a:r>
              <a:rPr lang="en-US" sz="1800" b="1" u="sng">
                <a:solidFill>
                  <a:srgbClr val="FF0000"/>
                </a:solidFill>
              </a:rPr>
              <a:t>M</a:t>
            </a:r>
            <a:r>
              <a:rPr lang="en-US" sz="1800" b="1" u="sng"/>
              <a:t>ulti</a:t>
            </a:r>
            <a:r>
              <a:rPr lang="en-US" sz="1800" b="1" u="sng">
                <a:solidFill>
                  <a:srgbClr val="FF0000"/>
                </a:solidFill>
              </a:rPr>
              <a:t>d</a:t>
            </a:r>
            <a:r>
              <a:rPr lang="en-US" sz="1800" b="1" u="sng"/>
              <a:t>rug- </a:t>
            </a:r>
            <a:r>
              <a:rPr lang="en-US" sz="1800" b="1" u="sng">
                <a:solidFill>
                  <a:srgbClr val="FF0000"/>
                </a:solidFill>
              </a:rPr>
              <a:t>R</a:t>
            </a:r>
            <a:r>
              <a:rPr lang="en-US" sz="1800" b="1" u="sng"/>
              <a:t>esistant </a:t>
            </a:r>
            <a:r>
              <a:rPr lang="en-US" sz="1800" b="1" u="sng">
                <a:solidFill>
                  <a:srgbClr val="FF0000"/>
                </a:solidFill>
              </a:rPr>
              <a:t>O</a:t>
            </a:r>
            <a:r>
              <a:rPr lang="en-US" sz="1800" b="1" u="sng"/>
              <a:t>rganisms (MDRO)</a:t>
            </a:r>
          </a:p>
          <a:p>
            <a:pPr lvl="1" eaLnBrk="1" hangingPunct="1">
              <a:defRPr/>
            </a:pPr>
            <a:r>
              <a:rPr lang="en-US" sz="1600"/>
              <a:t>requires facilities to implement comprehensive interventions</a:t>
            </a:r>
          </a:p>
          <a:p>
            <a:pPr lvl="1" eaLnBrk="1" hangingPunct="1">
              <a:buFontTx/>
              <a:buNone/>
              <a:defRPr/>
            </a:pPr>
            <a:r>
              <a:rPr lang="en-US" sz="1600"/>
              <a:t>    to prevent and control and report MDRO.</a:t>
            </a:r>
          </a:p>
          <a:p>
            <a:pPr lvl="1" eaLnBrk="1" hangingPunct="1">
              <a:defRPr/>
            </a:pPr>
            <a:r>
              <a:rPr lang="en-US" sz="1600"/>
              <a:t>requires enforcement of  hand hygiene requirements.</a:t>
            </a:r>
            <a:r>
              <a:rPr lang="en-US" sz="1600" i="1"/>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7320D9A-7480-4876-A5C6-285C730ABBBE}" type="slidenum">
              <a:rPr lang="en-US"/>
              <a:pPr>
                <a:defRPr/>
              </a:pPr>
              <a:t>19</a:t>
            </a:fld>
            <a:endParaRPr lang="en-US"/>
          </a:p>
        </p:txBody>
      </p:sp>
      <p:graphicFrame>
        <p:nvGraphicFramePr>
          <p:cNvPr id="2050" name="Object 9"/>
          <p:cNvGraphicFramePr>
            <a:graphicFrameLocks noGrp="1" noChangeAspect="1"/>
          </p:cNvGraphicFramePr>
          <p:nvPr>
            <p:ph/>
          </p:nvPr>
        </p:nvGraphicFramePr>
        <p:xfrm>
          <a:off x="0" y="0"/>
          <a:ext cx="9056688" cy="6383338"/>
        </p:xfrm>
        <a:graphic>
          <a:graphicData uri="http://schemas.openxmlformats.org/presentationml/2006/ole">
            <mc:AlternateContent xmlns:mc="http://schemas.openxmlformats.org/markup-compatibility/2006">
              <mc:Choice xmlns:v="urn:schemas-microsoft-com:vml" Requires="v">
                <p:oleObj name="Chart" r:id="rId2" imgW="6000750" imgH="4229100" progId="MSGraph.Chart.8">
                  <p:embed followColorScheme="full"/>
                </p:oleObj>
              </mc:Choice>
              <mc:Fallback>
                <p:oleObj name="Chart" r:id="rId2" imgW="6000750" imgH="4229100" progId="MSGraph.Chart.8">
                  <p:embed followColorScheme="full"/>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56688" cy="6383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45AE551-432D-4447-843D-B0D4B53C1D61}" type="slidenum">
              <a:rPr lang="en-US"/>
              <a:pPr>
                <a:defRPr/>
              </a:pPr>
              <a:t>2</a:t>
            </a:fld>
            <a:endParaRPr lang="en-US"/>
          </a:p>
        </p:txBody>
      </p:sp>
      <p:sp>
        <p:nvSpPr>
          <p:cNvPr id="4099" name="Rectangle 2"/>
          <p:cNvSpPr>
            <a:spLocks noChangeArrowheads="1"/>
          </p:cNvSpPr>
          <p:nvPr/>
        </p:nvSpPr>
        <p:spPr bwMode="auto">
          <a:xfrm>
            <a:off x="685800" y="1524000"/>
            <a:ext cx="8077200" cy="3539430"/>
          </a:xfrm>
          <a:prstGeom prst="rect">
            <a:avLst/>
          </a:prstGeom>
          <a:noFill/>
          <a:ln w="9525">
            <a:noFill/>
            <a:miter lim="800000"/>
            <a:headEnd/>
            <a:tailEnd/>
          </a:ln>
        </p:spPr>
        <p:txBody>
          <a:bodyPr>
            <a:spAutoFit/>
          </a:bodyPr>
          <a:lstStyle/>
          <a:p>
            <a:r>
              <a:rPr lang="en-US" sz="1400" b="1" dirty="0"/>
              <a:t>Welcome, you are about to participate in an infection control educational </a:t>
            </a:r>
          </a:p>
          <a:p>
            <a:r>
              <a:rPr lang="en-US" sz="1400" b="1" dirty="0"/>
              <a:t>   module.</a:t>
            </a:r>
            <a:r>
              <a:rPr lang="en-US" sz="1400" dirty="0"/>
              <a:t> </a:t>
            </a:r>
          </a:p>
          <a:p>
            <a:endParaRPr lang="en-US" sz="1400" dirty="0"/>
          </a:p>
          <a:p>
            <a:r>
              <a:rPr lang="en-US" sz="1400" b="1" dirty="0"/>
              <a:t>This module contains information and questions.</a:t>
            </a:r>
            <a:r>
              <a:rPr lang="en-US" sz="1400" dirty="0"/>
              <a:t> </a:t>
            </a:r>
          </a:p>
          <a:p>
            <a:endParaRPr lang="en-US" sz="1400" dirty="0"/>
          </a:p>
          <a:p>
            <a:r>
              <a:rPr lang="en-US" sz="1400" b="1" dirty="0"/>
              <a:t>At the end of the presentation, there will be a quiz, and you must get a perfect score to receive credit. You will be able to see your results and retake the quiz if needed.</a:t>
            </a:r>
            <a:endParaRPr lang="en-US" sz="1400" dirty="0"/>
          </a:p>
          <a:p>
            <a:endParaRPr lang="en-US" sz="1400" dirty="0"/>
          </a:p>
          <a:p>
            <a:r>
              <a:rPr lang="en-US" sz="1400" b="1" dirty="0"/>
              <a:t>You will be asked for your identifying information at the end of the</a:t>
            </a:r>
          </a:p>
          <a:p>
            <a:r>
              <a:rPr lang="en-US" sz="1400" b="1" dirty="0"/>
              <a:t>   session so that you can receive credit for taking this module.</a:t>
            </a:r>
            <a:r>
              <a:rPr lang="en-US" sz="1400" dirty="0"/>
              <a:t> </a:t>
            </a:r>
          </a:p>
          <a:p>
            <a:endParaRPr lang="en-US" sz="1400" dirty="0"/>
          </a:p>
          <a:p>
            <a:r>
              <a:rPr lang="en-US" sz="1400" b="1" dirty="0"/>
              <a:t>If you have questions about any of the information contained in this </a:t>
            </a:r>
          </a:p>
          <a:p>
            <a:r>
              <a:rPr lang="en-US" sz="1400" b="1" dirty="0"/>
              <a:t>   educational module please call Infection Control Department at </a:t>
            </a:r>
          </a:p>
          <a:p>
            <a:r>
              <a:rPr lang="en-US" sz="1400" b="1" dirty="0"/>
              <a:t>   (312) 864-4581.</a:t>
            </a:r>
          </a:p>
          <a:p>
            <a:endParaRPr lang="en-US" sz="1400" dirty="0"/>
          </a:p>
        </p:txBody>
      </p:sp>
      <p:sp>
        <p:nvSpPr>
          <p:cNvPr id="230403" name="Rectangle 3"/>
          <p:cNvSpPr>
            <a:spLocks noGrp="1" noChangeArrowheads="1"/>
          </p:cNvSpPr>
          <p:nvPr>
            <p:ph type="title"/>
          </p:nvPr>
        </p:nvSpPr>
        <p:spPr/>
        <p:txBody>
          <a:bodyPr/>
          <a:lstStyle/>
          <a:p>
            <a:pPr eaLnBrk="1" hangingPunct="1">
              <a:defRPr/>
            </a:pPr>
            <a:r>
              <a:rPr lang="en-US" b="1"/>
              <a:t>INSTRUCTIONS</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BCD973-D278-4E36-B1F9-C4E7830BD7E3}" type="slidenum">
              <a:rPr lang="en-US"/>
              <a:pPr>
                <a:defRPr/>
              </a:pPr>
              <a:t>20</a:t>
            </a:fld>
            <a:endParaRPr lang="en-US"/>
          </a:p>
        </p:txBody>
      </p:sp>
      <p:sp>
        <p:nvSpPr>
          <p:cNvPr id="191490" name="Rectangle 2"/>
          <p:cNvSpPr>
            <a:spLocks noGrp="1" noChangeArrowheads="1"/>
          </p:cNvSpPr>
          <p:nvPr>
            <p:ph type="title"/>
          </p:nvPr>
        </p:nvSpPr>
        <p:spPr/>
        <p:txBody>
          <a:bodyPr/>
          <a:lstStyle/>
          <a:p>
            <a:pPr eaLnBrk="1" hangingPunct="1">
              <a:defRPr/>
            </a:pPr>
            <a:r>
              <a:rPr lang="en-US">
                <a:solidFill>
                  <a:srgbClr val="FF0000"/>
                </a:solidFill>
              </a:rPr>
              <a:t>M</a:t>
            </a:r>
            <a:r>
              <a:rPr lang="en-US" sz="2800"/>
              <a:t>ulti</a:t>
            </a:r>
            <a:r>
              <a:rPr lang="en-US">
                <a:solidFill>
                  <a:srgbClr val="FF0000"/>
                </a:solidFill>
              </a:rPr>
              <a:t>D</a:t>
            </a:r>
            <a:r>
              <a:rPr lang="en-US" sz="2800"/>
              <a:t>rug</a:t>
            </a:r>
            <a:r>
              <a:rPr lang="en-US">
                <a:solidFill>
                  <a:srgbClr val="FF0000"/>
                </a:solidFill>
              </a:rPr>
              <a:t>R</a:t>
            </a:r>
            <a:r>
              <a:rPr lang="en-US" sz="2800"/>
              <a:t>esistant</a:t>
            </a:r>
            <a:r>
              <a:rPr lang="en-US">
                <a:solidFill>
                  <a:srgbClr val="FF0000"/>
                </a:solidFill>
              </a:rPr>
              <a:t>O</a:t>
            </a:r>
            <a:r>
              <a:rPr lang="en-US" sz="2800"/>
              <a:t>rganism</a:t>
            </a:r>
            <a:r>
              <a:rPr lang="en-US" sz="2800">
                <a:solidFill>
                  <a:srgbClr val="FF0000"/>
                </a:solidFill>
              </a:rPr>
              <a:t>s</a:t>
            </a:r>
          </a:p>
        </p:txBody>
      </p:sp>
      <p:sp>
        <p:nvSpPr>
          <p:cNvPr id="191491"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US" sz="2800">
                <a:solidFill>
                  <a:srgbClr val="0066FF"/>
                </a:solidFill>
              </a:rPr>
              <a:t>Transmission</a:t>
            </a:r>
            <a:r>
              <a:rPr lang="en-US" sz="2800"/>
              <a:t>: once introduced into the hospital, transmission &amp; persistence is determined by:</a:t>
            </a:r>
          </a:p>
          <a:p>
            <a:pPr lvl="1" eaLnBrk="1" hangingPunct="1">
              <a:lnSpc>
                <a:spcPct val="90000"/>
              </a:lnSpc>
              <a:defRPr/>
            </a:pPr>
            <a:r>
              <a:rPr lang="en-US"/>
              <a:t> vulnerable patients</a:t>
            </a:r>
          </a:p>
          <a:p>
            <a:pPr lvl="1" eaLnBrk="1" hangingPunct="1">
              <a:lnSpc>
                <a:spcPct val="90000"/>
              </a:lnSpc>
              <a:defRPr/>
            </a:pPr>
            <a:r>
              <a:rPr lang="en-US"/>
              <a:t>antimicrobial use</a:t>
            </a:r>
          </a:p>
          <a:p>
            <a:pPr lvl="1" eaLnBrk="1" hangingPunct="1">
              <a:lnSpc>
                <a:spcPct val="90000"/>
              </a:lnSpc>
              <a:defRPr/>
            </a:pPr>
            <a:r>
              <a:rPr lang="en-US"/>
              <a:t>the number of colonized &amp; infected patients</a:t>
            </a:r>
          </a:p>
          <a:p>
            <a:pPr lvl="1" eaLnBrk="1" hangingPunct="1">
              <a:lnSpc>
                <a:spcPct val="90000"/>
              </a:lnSpc>
              <a:defRPr/>
            </a:pPr>
            <a:r>
              <a:rPr lang="en-US"/>
              <a:t>implementation &amp; adherence to prevention efforts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993B8CAD-DC20-4F4B-80FF-D2EC8B9B8F6B}" type="slidenum">
              <a:rPr lang="en-US"/>
              <a:pPr>
                <a:defRPr/>
              </a:pPr>
              <a:t>21</a:t>
            </a:fld>
            <a:endParaRPr lang="en-US"/>
          </a:p>
        </p:txBody>
      </p:sp>
      <p:sp>
        <p:nvSpPr>
          <p:cNvPr id="194562" name="Rectangle 2"/>
          <p:cNvSpPr>
            <a:spLocks noGrp="1" noChangeArrowheads="1"/>
          </p:cNvSpPr>
          <p:nvPr>
            <p:ph type="title"/>
          </p:nvPr>
        </p:nvSpPr>
        <p:spPr/>
        <p:txBody>
          <a:bodyPr/>
          <a:lstStyle/>
          <a:p>
            <a:pPr eaLnBrk="1" hangingPunct="1">
              <a:defRPr/>
            </a:pPr>
            <a:r>
              <a:rPr lang="en-US">
                <a:solidFill>
                  <a:srgbClr val="FF0000"/>
                </a:solidFill>
              </a:rPr>
              <a:t>M</a:t>
            </a:r>
            <a:r>
              <a:rPr lang="en-US" sz="2800"/>
              <a:t>ulti</a:t>
            </a:r>
            <a:r>
              <a:rPr lang="en-US">
                <a:solidFill>
                  <a:srgbClr val="FF0000"/>
                </a:solidFill>
              </a:rPr>
              <a:t>D</a:t>
            </a:r>
            <a:r>
              <a:rPr lang="en-US" sz="2800"/>
              <a:t>rug</a:t>
            </a:r>
            <a:r>
              <a:rPr lang="en-US">
                <a:solidFill>
                  <a:srgbClr val="FF0000"/>
                </a:solidFill>
              </a:rPr>
              <a:t>R</a:t>
            </a:r>
            <a:r>
              <a:rPr lang="en-US" sz="2800"/>
              <a:t>esistant</a:t>
            </a:r>
            <a:r>
              <a:rPr lang="en-US">
                <a:solidFill>
                  <a:srgbClr val="FF0000"/>
                </a:solidFill>
              </a:rPr>
              <a:t>O</a:t>
            </a:r>
            <a:r>
              <a:rPr lang="en-US" sz="2800"/>
              <a:t>rganism</a:t>
            </a:r>
            <a:r>
              <a:rPr lang="en-US" sz="2800">
                <a:solidFill>
                  <a:srgbClr val="FF0000"/>
                </a:solidFill>
              </a:rPr>
              <a:t>s</a:t>
            </a:r>
            <a:br>
              <a:rPr lang="en-US" sz="2800">
                <a:solidFill>
                  <a:srgbClr val="FF0000"/>
                </a:solidFill>
              </a:rPr>
            </a:br>
            <a:r>
              <a:rPr lang="en-US" sz="2800">
                <a:solidFill>
                  <a:schemeClr val="tx1"/>
                </a:solidFill>
              </a:rPr>
              <a:t>Microorganisms seen at Stroger Hospital</a:t>
            </a:r>
          </a:p>
        </p:txBody>
      </p:sp>
      <p:sp>
        <p:nvSpPr>
          <p:cNvPr id="194563" name="Rectangle 3"/>
          <p:cNvSpPr>
            <a:spLocks noGrp="1" noChangeArrowheads="1"/>
          </p:cNvSpPr>
          <p:nvPr>
            <p:ph type="body" sz="half" idx="1"/>
          </p:nvPr>
        </p:nvSpPr>
        <p:spPr/>
        <p:txBody>
          <a:bodyPr/>
          <a:lstStyle/>
          <a:p>
            <a:pPr eaLnBrk="1" hangingPunct="1">
              <a:lnSpc>
                <a:spcPct val="90000"/>
              </a:lnSpc>
              <a:defRPr/>
            </a:pPr>
            <a:r>
              <a:rPr lang="en-US" sz="2000" b="1">
                <a:solidFill>
                  <a:srgbClr val="00CC00"/>
                </a:solidFill>
              </a:rPr>
              <a:t>Gram negatives:</a:t>
            </a:r>
          </a:p>
          <a:p>
            <a:pPr eaLnBrk="1" hangingPunct="1">
              <a:lnSpc>
                <a:spcPct val="90000"/>
              </a:lnSpc>
              <a:buFont typeface="Wingdings" pitchFamily="2" charset="2"/>
              <a:buNone/>
              <a:defRPr/>
            </a:pPr>
            <a:r>
              <a:rPr lang="en-US" sz="2000" b="1" i="1"/>
              <a:t>Acinetobacter</a:t>
            </a:r>
            <a:r>
              <a:rPr lang="en-US" sz="1600" b="1" i="1"/>
              <a:t> </a:t>
            </a:r>
            <a:r>
              <a:rPr lang="en-US" sz="2000" b="1" i="1"/>
              <a:t>baumannii</a:t>
            </a:r>
            <a:r>
              <a:rPr lang="en-US" sz="1600" b="1"/>
              <a:t>— direct, indirect &amp; environmental contact</a:t>
            </a:r>
          </a:p>
          <a:p>
            <a:pPr eaLnBrk="1" hangingPunct="1">
              <a:lnSpc>
                <a:spcPct val="90000"/>
              </a:lnSpc>
              <a:buFont typeface="Wingdings" pitchFamily="2" charset="2"/>
              <a:buNone/>
              <a:defRPr/>
            </a:pPr>
            <a:r>
              <a:rPr lang="en-US" sz="2000" b="1" i="1"/>
              <a:t>E. Coli</a:t>
            </a:r>
            <a:r>
              <a:rPr lang="en-US" sz="2000" b="1"/>
              <a:t> —</a:t>
            </a:r>
            <a:r>
              <a:rPr lang="en-US" sz="1600" b="1"/>
              <a:t>GI tract, fecal contamination of equipment</a:t>
            </a:r>
          </a:p>
          <a:p>
            <a:pPr eaLnBrk="1" hangingPunct="1">
              <a:lnSpc>
                <a:spcPct val="90000"/>
              </a:lnSpc>
              <a:buFont typeface="Wingdings" pitchFamily="2" charset="2"/>
              <a:buNone/>
              <a:defRPr/>
            </a:pPr>
            <a:r>
              <a:rPr lang="en-US" sz="2000" b="1" i="1"/>
              <a:t>VRE</a:t>
            </a:r>
            <a:r>
              <a:rPr lang="en-US" sz="2000" b="1"/>
              <a:t>—</a:t>
            </a:r>
            <a:r>
              <a:rPr lang="en-US" sz="1600" b="1"/>
              <a:t>found everywhere, opportunistic infections</a:t>
            </a:r>
          </a:p>
          <a:p>
            <a:pPr eaLnBrk="1" hangingPunct="1">
              <a:lnSpc>
                <a:spcPct val="90000"/>
              </a:lnSpc>
              <a:buFont typeface="Wingdings" pitchFamily="2" charset="2"/>
              <a:buNone/>
              <a:defRPr/>
            </a:pPr>
            <a:r>
              <a:rPr lang="en-US" sz="2000" b="1" i="1"/>
              <a:t>Pseudomonas</a:t>
            </a:r>
            <a:r>
              <a:rPr lang="en-US" sz="2000" b="1"/>
              <a:t>—</a:t>
            </a:r>
            <a:r>
              <a:rPr lang="en-US" sz="1600" b="1"/>
              <a:t>contaminated water &amp; fluids and equipment</a:t>
            </a:r>
            <a:endParaRPr lang="en-US" sz="2000" b="1"/>
          </a:p>
          <a:p>
            <a:pPr eaLnBrk="1" hangingPunct="1">
              <a:lnSpc>
                <a:spcPct val="90000"/>
              </a:lnSpc>
              <a:buFont typeface="Wingdings" pitchFamily="2" charset="2"/>
              <a:buNone/>
              <a:defRPr/>
            </a:pPr>
            <a:r>
              <a:rPr lang="en-US" sz="2000" b="1" i="1"/>
              <a:t>KPC/ESBLs</a:t>
            </a:r>
            <a:r>
              <a:rPr lang="en-US" sz="2000" b="1"/>
              <a:t>—</a:t>
            </a:r>
            <a:r>
              <a:rPr lang="en-US" sz="1600" b="1"/>
              <a:t>long staying pts., ICUs, central lines, antibiotics</a:t>
            </a:r>
            <a:endParaRPr lang="en-US" sz="2000" b="1"/>
          </a:p>
          <a:p>
            <a:pPr eaLnBrk="1" hangingPunct="1">
              <a:lnSpc>
                <a:spcPct val="90000"/>
              </a:lnSpc>
              <a:defRPr/>
            </a:pPr>
            <a:r>
              <a:rPr lang="en-US" sz="2000" b="1">
                <a:solidFill>
                  <a:srgbClr val="00CC00"/>
                </a:solidFill>
              </a:rPr>
              <a:t>Gram positives:</a:t>
            </a:r>
          </a:p>
          <a:p>
            <a:pPr eaLnBrk="1" hangingPunct="1">
              <a:lnSpc>
                <a:spcPct val="90000"/>
              </a:lnSpc>
              <a:buFont typeface="Wingdings" pitchFamily="2" charset="2"/>
              <a:buNone/>
              <a:defRPr/>
            </a:pPr>
            <a:r>
              <a:rPr lang="en-US" sz="2000" b="1" i="1"/>
              <a:t>MRSA</a:t>
            </a:r>
            <a:r>
              <a:rPr lang="en-US" sz="2000" b="1"/>
              <a:t>—</a:t>
            </a:r>
            <a:r>
              <a:rPr lang="en-US" sz="1600" b="1"/>
              <a:t>found everywhere, unwashed hands, contaminated equipment</a:t>
            </a:r>
            <a:endParaRPr lang="en-US" sz="2000" b="1"/>
          </a:p>
          <a:p>
            <a:pPr eaLnBrk="1" hangingPunct="1">
              <a:lnSpc>
                <a:spcPct val="90000"/>
              </a:lnSpc>
              <a:buFont typeface="Wingdings" pitchFamily="2" charset="2"/>
              <a:buNone/>
              <a:defRPr/>
            </a:pPr>
            <a:endParaRPr lang="en-US" sz="2000" b="1">
              <a:solidFill>
                <a:srgbClr val="00CC00"/>
              </a:solidFill>
            </a:endParaRPr>
          </a:p>
        </p:txBody>
      </p:sp>
      <p:pic>
        <p:nvPicPr>
          <p:cNvPr id="15365" name="Picture 4" descr="MCj01981960000[1]"/>
          <p:cNvPicPr>
            <a:picLocks noGrp="1" noChangeAspect="1" noChangeArrowheads="1"/>
          </p:cNvPicPr>
          <p:nvPr>
            <p:ph sz="quarter" idx="2"/>
          </p:nvPr>
        </p:nvPicPr>
        <p:blipFill>
          <a:blip r:embed="rId2" cstate="print"/>
          <a:srcRect/>
          <a:stretch>
            <a:fillRect/>
          </a:stretch>
        </p:blipFill>
        <p:spPr>
          <a:xfrm>
            <a:off x="5913438" y="1600200"/>
            <a:ext cx="1508125" cy="2189163"/>
          </a:xfrm>
        </p:spPr>
      </p:pic>
      <p:pic>
        <p:nvPicPr>
          <p:cNvPr id="15366" name="Picture 5" descr="MPj03905450000[1]"/>
          <p:cNvPicPr>
            <a:picLocks noGrp="1" noChangeAspect="1" noChangeArrowheads="1"/>
          </p:cNvPicPr>
          <p:nvPr>
            <p:ph sz="quarter" idx="3"/>
          </p:nvPr>
        </p:nvPicPr>
        <p:blipFill>
          <a:blip r:embed="rId3" cstate="print"/>
          <a:srcRect/>
          <a:stretch>
            <a:fillRect/>
          </a:stretch>
        </p:blipFill>
        <p:spPr>
          <a:xfrm>
            <a:off x="5573713" y="3940175"/>
            <a:ext cx="2187575" cy="2190750"/>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pPr>
              <a:defRPr/>
            </a:pPr>
            <a:fld id="{5638D6E6-F1C7-4266-9159-3F7560E3F4A5}" type="slidenum">
              <a:rPr lang="en-US"/>
              <a:pPr>
                <a:defRPr/>
              </a:pPr>
              <a:t>22</a:t>
            </a:fld>
            <a:endParaRPr lang="en-US"/>
          </a:p>
        </p:txBody>
      </p:sp>
      <p:sp>
        <p:nvSpPr>
          <p:cNvPr id="192514" name="Rectangle 2"/>
          <p:cNvSpPr>
            <a:spLocks noGrp="1" noChangeArrowheads="1"/>
          </p:cNvSpPr>
          <p:nvPr>
            <p:ph type="title"/>
          </p:nvPr>
        </p:nvSpPr>
        <p:spPr>
          <a:xfrm>
            <a:off x="457200" y="277813"/>
            <a:ext cx="8229600" cy="636587"/>
          </a:xfrm>
        </p:spPr>
        <p:txBody>
          <a:bodyPr/>
          <a:lstStyle/>
          <a:p>
            <a:pPr algn="l" eaLnBrk="1" hangingPunct="1">
              <a:defRPr/>
            </a:pPr>
            <a:r>
              <a:rPr lang="en-US" sz="4000">
                <a:solidFill>
                  <a:srgbClr val="FF0000"/>
                </a:solidFill>
              </a:rPr>
              <a:t>M</a:t>
            </a:r>
            <a:r>
              <a:rPr lang="en-US" sz="2400"/>
              <a:t>ulti</a:t>
            </a:r>
            <a:r>
              <a:rPr lang="en-US" sz="4000">
                <a:solidFill>
                  <a:srgbClr val="FF0000"/>
                </a:solidFill>
              </a:rPr>
              <a:t>D</a:t>
            </a:r>
            <a:r>
              <a:rPr lang="en-US" sz="2400"/>
              <a:t>rug</a:t>
            </a:r>
            <a:r>
              <a:rPr lang="en-US" sz="4000">
                <a:solidFill>
                  <a:srgbClr val="FF0000"/>
                </a:solidFill>
              </a:rPr>
              <a:t>R</a:t>
            </a:r>
            <a:r>
              <a:rPr lang="en-US" sz="2400"/>
              <a:t>esistant</a:t>
            </a:r>
            <a:r>
              <a:rPr lang="en-US" sz="4000">
                <a:solidFill>
                  <a:srgbClr val="FF0000"/>
                </a:solidFill>
              </a:rPr>
              <a:t>O</a:t>
            </a:r>
            <a:r>
              <a:rPr lang="en-US" sz="2400"/>
              <a:t>rganism</a:t>
            </a:r>
            <a:r>
              <a:rPr lang="en-US" sz="2400">
                <a:solidFill>
                  <a:srgbClr val="FF0000"/>
                </a:solidFill>
              </a:rPr>
              <a:t>s</a:t>
            </a:r>
            <a:br>
              <a:rPr lang="en-US" sz="2400">
                <a:solidFill>
                  <a:srgbClr val="FF0000"/>
                </a:solidFill>
              </a:rPr>
            </a:br>
            <a:r>
              <a:rPr lang="en-US" sz="2400">
                <a:solidFill>
                  <a:srgbClr val="FF0000"/>
                </a:solidFill>
              </a:rPr>
              <a:t> </a:t>
            </a:r>
            <a:r>
              <a:rPr lang="en-US" sz="2400">
                <a:solidFill>
                  <a:schemeClr val="tx1"/>
                </a:solidFill>
                <a:cs typeface="Arial" charset="0"/>
              </a:rPr>
              <a:t>▬</a:t>
            </a:r>
            <a:r>
              <a:rPr lang="en-US" sz="2400">
                <a:solidFill>
                  <a:srgbClr val="FF0000"/>
                </a:solidFill>
              </a:rPr>
              <a:t>T</a:t>
            </a:r>
            <a:r>
              <a:rPr lang="en-US" sz="2400">
                <a:solidFill>
                  <a:schemeClr val="tx1"/>
                </a:solidFill>
              </a:rPr>
              <a:t>ransmission</a:t>
            </a:r>
            <a:r>
              <a:rPr lang="en-US" sz="2400">
                <a:solidFill>
                  <a:srgbClr val="FF0000"/>
                </a:solidFill>
              </a:rPr>
              <a:t> P</a:t>
            </a:r>
            <a:r>
              <a:rPr lang="en-US" sz="2400">
                <a:solidFill>
                  <a:schemeClr val="tx1"/>
                </a:solidFill>
              </a:rPr>
              <a:t>revention</a:t>
            </a:r>
            <a:r>
              <a:rPr lang="en-US" sz="2400">
                <a:solidFill>
                  <a:schemeClr val="tx1"/>
                </a:solidFill>
                <a:cs typeface="Arial" charset="0"/>
              </a:rPr>
              <a:t>▬</a:t>
            </a:r>
          </a:p>
        </p:txBody>
      </p:sp>
      <p:sp>
        <p:nvSpPr>
          <p:cNvPr id="192515" name="Rectangle 3"/>
          <p:cNvSpPr>
            <a:spLocks noGrp="1" noChangeArrowheads="1"/>
          </p:cNvSpPr>
          <p:nvPr>
            <p:ph type="body" sz="half" idx="1"/>
          </p:nvPr>
        </p:nvSpPr>
        <p:spPr>
          <a:xfrm>
            <a:off x="304800" y="2438400"/>
            <a:ext cx="6400800" cy="3810000"/>
          </a:xfrm>
        </p:spPr>
        <p:txBody>
          <a:bodyPr/>
          <a:lstStyle/>
          <a:p>
            <a:pPr eaLnBrk="1" hangingPunct="1">
              <a:lnSpc>
                <a:spcPct val="90000"/>
              </a:lnSpc>
              <a:buClr>
                <a:srgbClr val="0000FF"/>
              </a:buClr>
              <a:defRPr/>
            </a:pPr>
            <a:r>
              <a:rPr lang="en-US" sz="2000">
                <a:latin typeface="Arial" charset="0"/>
              </a:rPr>
              <a:t>Hand Hygiene is mandatory before entering and after exiting a patient’s room.</a:t>
            </a:r>
          </a:p>
          <a:p>
            <a:pPr eaLnBrk="1" hangingPunct="1">
              <a:lnSpc>
                <a:spcPct val="90000"/>
              </a:lnSpc>
              <a:buClr>
                <a:srgbClr val="0000FF"/>
              </a:buClr>
              <a:defRPr/>
            </a:pPr>
            <a:r>
              <a:rPr lang="en-US" sz="2000">
                <a:latin typeface="Arial" charset="0"/>
              </a:rPr>
              <a:t>Follow contact precautions</a:t>
            </a:r>
          </a:p>
          <a:p>
            <a:pPr eaLnBrk="1" hangingPunct="1">
              <a:lnSpc>
                <a:spcPct val="90000"/>
              </a:lnSpc>
              <a:buClr>
                <a:srgbClr val="0000FF"/>
              </a:buClr>
              <a:defRPr/>
            </a:pPr>
            <a:r>
              <a:rPr lang="en-US" sz="2000">
                <a:latin typeface="Arial" charset="0"/>
              </a:rPr>
              <a:t>A single room is preferred. </a:t>
            </a:r>
          </a:p>
          <a:p>
            <a:pPr eaLnBrk="1" hangingPunct="1">
              <a:lnSpc>
                <a:spcPct val="90000"/>
              </a:lnSpc>
              <a:buClr>
                <a:srgbClr val="0000FF"/>
              </a:buClr>
              <a:defRPr/>
            </a:pPr>
            <a:r>
              <a:rPr lang="en-US" sz="2000">
                <a:latin typeface="Arial" charset="0"/>
              </a:rPr>
              <a:t>A gown &amp; gloves are don prior to entering the room. </a:t>
            </a:r>
          </a:p>
          <a:p>
            <a:pPr eaLnBrk="1" hangingPunct="1">
              <a:lnSpc>
                <a:spcPct val="90000"/>
              </a:lnSpc>
              <a:buClr>
                <a:srgbClr val="0000FF"/>
              </a:buClr>
              <a:defRPr/>
            </a:pPr>
            <a:r>
              <a:rPr lang="en-US" sz="2000">
                <a:latin typeface="Arial" charset="0"/>
              </a:rPr>
              <a:t>Discard PPE before exiting the room. Never reuse a yellow cover gown.</a:t>
            </a:r>
          </a:p>
          <a:p>
            <a:pPr eaLnBrk="1" hangingPunct="1">
              <a:lnSpc>
                <a:spcPct val="90000"/>
              </a:lnSpc>
              <a:buClr>
                <a:srgbClr val="0000FF"/>
              </a:buClr>
              <a:defRPr/>
            </a:pPr>
            <a:r>
              <a:rPr lang="en-US" sz="2000">
                <a:latin typeface="Arial" charset="0"/>
              </a:rPr>
              <a:t>Educate patients and families about hospital acquired infections, MDRO, and prevention strategies</a:t>
            </a:r>
            <a:r>
              <a:rPr lang="en-US" sz="1800"/>
              <a:t> </a:t>
            </a:r>
          </a:p>
        </p:txBody>
      </p:sp>
      <p:pic>
        <p:nvPicPr>
          <p:cNvPr id="16389" name="Picture 4" descr="j0427641"/>
          <p:cNvPicPr>
            <a:picLocks noGrp="1" noChangeAspect="1" noChangeArrowheads="1"/>
          </p:cNvPicPr>
          <p:nvPr>
            <p:ph sz="quarter" idx="2"/>
          </p:nvPr>
        </p:nvPicPr>
        <p:blipFill>
          <a:blip r:embed="rId2" cstate="print"/>
          <a:srcRect/>
          <a:stretch>
            <a:fillRect/>
          </a:stretch>
        </p:blipFill>
        <p:spPr>
          <a:xfrm>
            <a:off x="6781800" y="2133600"/>
            <a:ext cx="2033588" cy="2036763"/>
          </a:xfrm>
          <a:noFill/>
        </p:spPr>
      </p:pic>
      <p:pic>
        <p:nvPicPr>
          <p:cNvPr id="16390" name="Picture 5" descr="j0215348"/>
          <p:cNvPicPr>
            <a:picLocks noGrp="1" noChangeAspect="1" noChangeArrowheads="1"/>
          </p:cNvPicPr>
          <p:nvPr>
            <p:ph sz="quarter" idx="3"/>
          </p:nvPr>
        </p:nvPicPr>
        <p:blipFill>
          <a:blip r:embed="rId3" cstate="print"/>
          <a:srcRect/>
          <a:stretch>
            <a:fillRect/>
          </a:stretch>
        </p:blipFill>
        <p:spPr>
          <a:xfrm>
            <a:off x="6858000" y="4191000"/>
            <a:ext cx="1352550" cy="1663700"/>
          </a:xfrm>
        </p:spPr>
      </p:pic>
      <p:sp>
        <p:nvSpPr>
          <p:cNvPr id="16391" name="Text Box 7"/>
          <p:cNvSpPr txBox="1">
            <a:spLocks noChangeArrowheads="1"/>
          </p:cNvSpPr>
          <p:nvPr/>
        </p:nvSpPr>
        <p:spPr bwMode="auto">
          <a:xfrm>
            <a:off x="457200" y="1219200"/>
            <a:ext cx="8305800" cy="915988"/>
          </a:xfrm>
          <a:prstGeom prst="rect">
            <a:avLst/>
          </a:prstGeom>
          <a:noFill/>
          <a:ln w="9525">
            <a:noFill/>
            <a:miter lim="800000"/>
            <a:headEnd/>
            <a:tailEnd/>
          </a:ln>
        </p:spPr>
        <p:txBody>
          <a:bodyPr>
            <a:spAutoFit/>
          </a:bodyPr>
          <a:lstStyle/>
          <a:p>
            <a:r>
              <a:rPr lang="en-US"/>
              <a:t>The Joint Commission-2010 National Patient Safety Goal, 07.03.01- requires hospitals to implement evidence-based practices to prevent healthcare-associated infections due to MDRO.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8C4949BF-8F35-42A2-AC37-574C58F338A6}" type="slidenum">
              <a:rPr lang="en-US"/>
              <a:pPr>
                <a:defRPr/>
              </a:pPr>
              <a:t>23</a:t>
            </a:fld>
            <a:endParaRPr lang="en-US"/>
          </a:p>
        </p:txBody>
      </p:sp>
      <p:sp>
        <p:nvSpPr>
          <p:cNvPr id="193538" name="Rectangle 2"/>
          <p:cNvSpPr>
            <a:spLocks noGrp="1" noChangeArrowheads="1"/>
          </p:cNvSpPr>
          <p:nvPr>
            <p:ph type="title"/>
          </p:nvPr>
        </p:nvSpPr>
        <p:spPr>
          <a:xfrm>
            <a:off x="457200" y="0"/>
            <a:ext cx="8229600" cy="1139825"/>
          </a:xfrm>
        </p:spPr>
        <p:txBody>
          <a:bodyPr/>
          <a:lstStyle/>
          <a:p>
            <a:pPr eaLnBrk="1" hangingPunct="1">
              <a:defRPr/>
            </a:pPr>
            <a:r>
              <a:rPr lang="en-US" sz="4000">
                <a:solidFill>
                  <a:srgbClr val="FF0000"/>
                </a:solidFill>
              </a:rPr>
              <a:t>M</a:t>
            </a:r>
            <a:r>
              <a:rPr lang="en-US" sz="2400"/>
              <a:t>ulti</a:t>
            </a:r>
            <a:r>
              <a:rPr lang="en-US" sz="4000">
                <a:solidFill>
                  <a:srgbClr val="FF0000"/>
                </a:solidFill>
              </a:rPr>
              <a:t>D</a:t>
            </a:r>
            <a:r>
              <a:rPr lang="en-US" sz="2400"/>
              <a:t>rug</a:t>
            </a:r>
            <a:r>
              <a:rPr lang="en-US" sz="4000">
                <a:solidFill>
                  <a:srgbClr val="FF0000"/>
                </a:solidFill>
              </a:rPr>
              <a:t>R</a:t>
            </a:r>
            <a:r>
              <a:rPr lang="en-US" sz="2400"/>
              <a:t>esistant</a:t>
            </a:r>
            <a:r>
              <a:rPr lang="en-US" sz="4000">
                <a:solidFill>
                  <a:srgbClr val="FF0000"/>
                </a:solidFill>
              </a:rPr>
              <a:t>O</a:t>
            </a:r>
            <a:r>
              <a:rPr lang="en-US" sz="2400"/>
              <a:t>rganism</a:t>
            </a:r>
            <a:r>
              <a:rPr lang="en-US" sz="2400">
                <a:solidFill>
                  <a:srgbClr val="FF0000"/>
                </a:solidFill>
              </a:rPr>
              <a:t>s</a:t>
            </a:r>
            <a:br>
              <a:rPr lang="en-US" sz="2400">
                <a:solidFill>
                  <a:srgbClr val="FF0000"/>
                </a:solidFill>
              </a:rPr>
            </a:br>
            <a:r>
              <a:rPr lang="en-US" sz="2400">
                <a:solidFill>
                  <a:schemeClr val="tx1"/>
                </a:solidFill>
                <a:cs typeface="Arial" charset="0"/>
              </a:rPr>
              <a:t>▬</a:t>
            </a:r>
            <a:r>
              <a:rPr lang="en-US" sz="2400">
                <a:solidFill>
                  <a:srgbClr val="FF0000"/>
                </a:solidFill>
              </a:rPr>
              <a:t>T</a:t>
            </a:r>
            <a:r>
              <a:rPr lang="en-US" sz="2400">
                <a:solidFill>
                  <a:schemeClr val="tx1"/>
                </a:solidFill>
              </a:rPr>
              <a:t>ransmission</a:t>
            </a:r>
            <a:r>
              <a:rPr lang="en-US" sz="2400">
                <a:solidFill>
                  <a:srgbClr val="FF0000"/>
                </a:solidFill>
              </a:rPr>
              <a:t> P</a:t>
            </a:r>
            <a:r>
              <a:rPr lang="en-US" sz="2400">
                <a:solidFill>
                  <a:schemeClr val="tx1"/>
                </a:solidFill>
              </a:rPr>
              <a:t>revention</a:t>
            </a:r>
            <a:r>
              <a:rPr lang="en-US" sz="2400">
                <a:solidFill>
                  <a:schemeClr val="tx1"/>
                </a:solidFill>
                <a:cs typeface="Arial" charset="0"/>
              </a:rPr>
              <a:t>▬</a:t>
            </a:r>
          </a:p>
        </p:txBody>
      </p:sp>
      <p:sp>
        <p:nvSpPr>
          <p:cNvPr id="193539" name="Rectangle 3"/>
          <p:cNvSpPr>
            <a:spLocks noGrp="1" noChangeArrowheads="1"/>
          </p:cNvSpPr>
          <p:nvPr>
            <p:ph type="body" sz="half" idx="2"/>
          </p:nvPr>
        </p:nvSpPr>
        <p:spPr>
          <a:xfrm>
            <a:off x="3581400" y="1143000"/>
            <a:ext cx="4805363" cy="3657600"/>
          </a:xfrm>
        </p:spPr>
        <p:txBody>
          <a:bodyPr/>
          <a:lstStyle/>
          <a:p>
            <a:pPr eaLnBrk="1" hangingPunct="1">
              <a:defRPr/>
            </a:pPr>
            <a:r>
              <a:rPr lang="en-US" sz="2400" b="1"/>
              <a:t>Environmental Measures:</a:t>
            </a:r>
            <a:r>
              <a:rPr lang="en-US" sz="2400">
                <a:solidFill>
                  <a:srgbClr val="0000FF"/>
                </a:solidFill>
              </a:rPr>
              <a:t> </a:t>
            </a:r>
          </a:p>
          <a:p>
            <a:pPr eaLnBrk="1" hangingPunct="1">
              <a:defRPr/>
            </a:pPr>
            <a:r>
              <a:rPr lang="en-US" sz="1600"/>
              <a:t>Use dedicated non-critical equipment</a:t>
            </a:r>
          </a:p>
          <a:p>
            <a:pPr eaLnBrk="1" hangingPunct="1">
              <a:defRPr/>
            </a:pPr>
            <a:r>
              <a:rPr lang="en-US" sz="1600"/>
              <a:t>Thoroughly clean and disinfect   frequently touched surfaces (e.g. bedrails, charts, bedside commodes, doorknobs, etc.)</a:t>
            </a:r>
          </a:p>
          <a:p>
            <a:pPr eaLnBrk="1" hangingPunct="1">
              <a:defRPr/>
            </a:pPr>
            <a:r>
              <a:rPr lang="en-US" sz="1600"/>
              <a:t> Environmental contamination is commonly found when there is a lack of adherence to facility cleaning &amp; disinfection procedures </a:t>
            </a:r>
          </a:p>
          <a:p>
            <a:pPr eaLnBrk="1" hangingPunct="1">
              <a:defRPr/>
            </a:pPr>
            <a:r>
              <a:rPr lang="en-US" sz="1600"/>
              <a:t>Use a hospital approved disinfectant to clean patient care equipment            </a:t>
            </a:r>
          </a:p>
        </p:txBody>
      </p:sp>
      <p:pic>
        <p:nvPicPr>
          <p:cNvPr id="17413" name="Picture 4" descr="MCj02807610000[1]"/>
          <p:cNvPicPr>
            <a:picLocks noGrp="1" noChangeAspect="1" noChangeArrowheads="1"/>
          </p:cNvPicPr>
          <p:nvPr>
            <p:ph sz="half" idx="1"/>
          </p:nvPr>
        </p:nvPicPr>
        <p:blipFill>
          <a:blip r:embed="rId2" cstate="print"/>
          <a:srcRect/>
          <a:stretch>
            <a:fillRect/>
          </a:stretch>
        </p:blipFill>
        <p:spPr>
          <a:xfrm>
            <a:off x="533400" y="1447800"/>
            <a:ext cx="2854325" cy="2482850"/>
          </a:xfrm>
        </p:spPr>
      </p:pic>
      <p:sp>
        <p:nvSpPr>
          <p:cNvPr id="17414" name="Text Box 5"/>
          <p:cNvSpPr txBox="1">
            <a:spLocks noChangeArrowheads="1"/>
          </p:cNvSpPr>
          <p:nvPr/>
        </p:nvSpPr>
        <p:spPr bwMode="auto">
          <a:xfrm>
            <a:off x="533400" y="4876800"/>
            <a:ext cx="8153400" cy="1187450"/>
          </a:xfrm>
          <a:prstGeom prst="rect">
            <a:avLst/>
          </a:prstGeom>
          <a:noFill/>
          <a:ln w="9525">
            <a:noFill/>
            <a:miter lim="800000"/>
            <a:headEnd/>
            <a:tailEnd/>
          </a:ln>
        </p:spPr>
        <p:txBody>
          <a:bodyPr>
            <a:spAutoFit/>
          </a:bodyPr>
          <a:lstStyle/>
          <a:p>
            <a:pPr eaLnBrk="1" hangingPunct="1"/>
            <a:r>
              <a:rPr lang="en-US" sz="2400">
                <a:latin typeface="Times New Roman" pitchFamily="18" charset="0"/>
              </a:rPr>
              <a:t>Cleaning agents containing bleach maybe used to disinfect the environment of patients with Clostridium difficile only at the direction of Infection Control Department.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ECE40EB3-DEC6-418C-960C-B4BA08B62B70}" type="slidenum">
              <a:rPr lang="en-US"/>
              <a:pPr>
                <a:defRPr/>
              </a:pPr>
              <a:t>24</a:t>
            </a:fld>
            <a:endParaRPr lang="en-US"/>
          </a:p>
        </p:txBody>
      </p:sp>
      <p:sp>
        <p:nvSpPr>
          <p:cNvPr id="232450" name="Rectangle 2"/>
          <p:cNvSpPr>
            <a:spLocks noGrp="1" noChangeArrowheads="1"/>
          </p:cNvSpPr>
          <p:nvPr>
            <p:ph type="title"/>
          </p:nvPr>
        </p:nvSpPr>
        <p:spPr>
          <a:xfrm>
            <a:off x="457200" y="76200"/>
            <a:ext cx="8229600" cy="788988"/>
          </a:xfrm>
        </p:spPr>
        <p:txBody>
          <a:bodyPr/>
          <a:lstStyle/>
          <a:p>
            <a:pPr eaLnBrk="1" hangingPunct="1">
              <a:defRPr/>
            </a:pPr>
            <a:r>
              <a:rPr lang="en-US">
                <a:solidFill>
                  <a:schemeClr val="tx1"/>
                </a:solidFill>
                <a:latin typeface="Tempus Sans ITC" pitchFamily="82" charset="0"/>
              </a:rPr>
              <a:t>S</a:t>
            </a:r>
            <a:r>
              <a:rPr lang="en-US">
                <a:latin typeface="Tempus Sans ITC" pitchFamily="82" charset="0"/>
              </a:rPr>
              <a:t>urgical </a:t>
            </a:r>
            <a:r>
              <a:rPr lang="en-US">
                <a:solidFill>
                  <a:schemeClr val="tx1"/>
                </a:solidFill>
                <a:latin typeface="Tempus Sans ITC" pitchFamily="82" charset="0"/>
              </a:rPr>
              <a:t>S</a:t>
            </a:r>
            <a:r>
              <a:rPr lang="en-US">
                <a:latin typeface="Tempus Sans ITC" pitchFamily="82" charset="0"/>
              </a:rPr>
              <a:t>ite </a:t>
            </a:r>
            <a:r>
              <a:rPr lang="en-US">
                <a:solidFill>
                  <a:schemeClr val="tx1"/>
                </a:solidFill>
                <a:latin typeface="Tempus Sans ITC" pitchFamily="82" charset="0"/>
              </a:rPr>
              <a:t>I</a:t>
            </a:r>
            <a:r>
              <a:rPr lang="en-US">
                <a:latin typeface="Tempus Sans ITC" pitchFamily="82" charset="0"/>
              </a:rPr>
              <a:t>nfection </a:t>
            </a:r>
            <a:r>
              <a:rPr lang="en-US">
                <a:solidFill>
                  <a:schemeClr val="tx1"/>
                </a:solidFill>
                <a:latin typeface="Tempus Sans ITC" pitchFamily="82" charset="0"/>
              </a:rPr>
              <a:t>P</a:t>
            </a:r>
            <a:r>
              <a:rPr lang="en-US">
                <a:latin typeface="Tempus Sans ITC" pitchFamily="82" charset="0"/>
              </a:rPr>
              <a:t>revention</a:t>
            </a:r>
          </a:p>
        </p:txBody>
      </p:sp>
      <p:sp>
        <p:nvSpPr>
          <p:cNvPr id="232451" name="Rectangle 3"/>
          <p:cNvSpPr>
            <a:spLocks noGrp="1" noChangeArrowheads="1"/>
          </p:cNvSpPr>
          <p:nvPr>
            <p:ph type="body" sz="half" idx="2"/>
          </p:nvPr>
        </p:nvSpPr>
        <p:spPr>
          <a:xfrm>
            <a:off x="457200" y="3940175"/>
            <a:ext cx="8229600" cy="2190750"/>
          </a:xfrm>
        </p:spPr>
        <p:txBody>
          <a:bodyPr/>
          <a:lstStyle/>
          <a:p>
            <a:pPr eaLnBrk="1" hangingPunct="1">
              <a:lnSpc>
                <a:spcPct val="80000"/>
              </a:lnSpc>
              <a:defRPr/>
            </a:pPr>
            <a:r>
              <a:rPr lang="en-US" sz="2400"/>
              <a:t>If necessary to remove hair, use clippers—</a:t>
            </a:r>
            <a:r>
              <a:rPr lang="en-US" sz="2400">
                <a:solidFill>
                  <a:srgbClr val="CC0000"/>
                </a:solidFill>
              </a:rPr>
              <a:t>N</a:t>
            </a:r>
            <a:r>
              <a:rPr lang="en-US" sz="2400"/>
              <a:t>O </a:t>
            </a:r>
            <a:r>
              <a:rPr lang="en-US" sz="2400">
                <a:solidFill>
                  <a:srgbClr val="CC0000"/>
                </a:solidFill>
              </a:rPr>
              <a:t>R</a:t>
            </a:r>
            <a:r>
              <a:rPr lang="en-US" sz="2400"/>
              <a:t>AZORS</a:t>
            </a:r>
          </a:p>
          <a:p>
            <a:pPr eaLnBrk="1" hangingPunct="1">
              <a:lnSpc>
                <a:spcPct val="80000"/>
              </a:lnSpc>
              <a:defRPr/>
            </a:pPr>
            <a:r>
              <a:rPr lang="en-US" sz="2400"/>
              <a:t>Control blood glucose level for all postop patients particularly open heart patients</a:t>
            </a:r>
          </a:p>
          <a:p>
            <a:pPr eaLnBrk="1" hangingPunct="1">
              <a:lnSpc>
                <a:spcPct val="80000"/>
              </a:lnSpc>
              <a:defRPr/>
            </a:pPr>
            <a:r>
              <a:rPr lang="en-US" sz="2400"/>
              <a:t>Use Chlorhexidine bath prior to surgery when appropriate</a:t>
            </a:r>
          </a:p>
          <a:p>
            <a:pPr eaLnBrk="1" hangingPunct="1">
              <a:lnSpc>
                <a:spcPct val="80000"/>
              </a:lnSpc>
              <a:buFont typeface="Wingdings" pitchFamily="2" charset="2"/>
              <a:buNone/>
              <a:defRPr/>
            </a:pPr>
            <a:endParaRPr lang="en-US" sz="2400"/>
          </a:p>
        </p:txBody>
      </p:sp>
      <p:pic>
        <p:nvPicPr>
          <p:cNvPr id="18437" name="Picture 4" descr="bd20158_"/>
          <p:cNvPicPr>
            <a:picLocks noGrp="1" noChangeAspect="1" noChangeArrowheads="1"/>
          </p:cNvPicPr>
          <p:nvPr>
            <p:ph sz="half" idx="1"/>
          </p:nvPr>
        </p:nvPicPr>
        <p:blipFill>
          <a:blip r:embed="rId2" cstate="print"/>
          <a:srcRect/>
          <a:stretch>
            <a:fillRect/>
          </a:stretch>
        </p:blipFill>
        <p:spPr>
          <a:xfrm>
            <a:off x="3429000" y="1905000"/>
            <a:ext cx="1954213" cy="1960563"/>
          </a:xfrm>
        </p:spPr>
      </p:pic>
      <p:sp>
        <p:nvSpPr>
          <p:cNvPr id="18438" name="Text Box 5"/>
          <p:cNvSpPr txBox="1">
            <a:spLocks noChangeArrowheads="1"/>
          </p:cNvSpPr>
          <p:nvPr/>
        </p:nvSpPr>
        <p:spPr bwMode="auto">
          <a:xfrm>
            <a:off x="457200" y="914400"/>
            <a:ext cx="8382000" cy="915988"/>
          </a:xfrm>
          <a:prstGeom prst="rect">
            <a:avLst/>
          </a:prstGeom>
          <a:noFill/>
          <a:ln w="9525">
            <a:noFill/>
            <a:miter lim="800000"/>
            <a:headEnd/>
            <a:tailEnd/>
          </a:ln>
        </p:spPr>
        <p:txBody>
          <a:bodyPr>
            <a:spAutoFit/>
          </a:bodyPr>
          <a:lstStyle/>
          <a:p>
            <a:r>
              <a:rPr lang="en-US"/>
              <a:t>The Joint Commission- 2010 National Patient Safety Goal, 07.05.01- requires hospitals to implement evidence-based practices for preventing surgical site infections.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64676C32-2C9A-4220-833A-ADD7C5CECC63}" type="slidenum">
              <a:rPr lang="en-US"/>
              <a:pPr>
                <a:defRPr/>
              </a:pPr>
              <a:t>25</a:t>
            </a:fld>
            <a:endParaRPr lang="en-US"/>
          </a:p>
        </p:txBody>
      </p:sp>
      <p:sp>
        <p:nvSpPr>
          <p:cNvPr id="233474" name="Rectangle 2"/>
          <p:cNvSpPr>
            <a:spLocks noGrp="1" noChangeArrowheads="1"/>
          </p:cNvSpPr>
          <p:nvPr>
            <p:ph type="title"/>
          </p:nvPr>
        </p:nvSpPr>
        <p:spPr/>
        <p:txBody>
          <a:bodyPr/>
          <a:lstStyle/>
          <a:p>
            <a:pPr eaLnBrk="1" hangingPunct="1">
              <a:defRPr/>
            </a:pPr>
            <a:r>
              <a:rPr lang="en-US">
                <a:solidFill>
                  <a:schemeClr val="tx1"/>
                </a:solidFill>
                <a:latin typeface="Tempus Sans ITC" pitchFamily="82" charset="0"/>
              </a:rPr>
              <a:t>S</a:t>
            </a:r>
            <a:r>
              <a:rPr lang="en-US">
                <a:latin typeface="Tempus Sans ITC" pitchFamily="82" charset="0"/>
              </a:rPr>
              <a:t>urgical </a:t>
            </a:r>
            <a:r>
              <a:rPr lang="en-US">
                <a:solidFill>
                  <a:schemeClr val="tx1"/>
                </a:solidFill>
                <a:latin typeface="Tempus Sans ITC" pitchFamily="82" charset="0"/>
              </a:rPr>
              <a:t>S</a:t>
            </a:r>
            <a:r>
              <a:rPr lang="en-US">
                <a:latin typeface="Tempus Sans ITC" pitchFamily="82" charset="0"/>
              </a:rPr>
              <a:t>ite </a:t>
            </a:r>
            <a:r>
              <a:rPr lang="en-US">
                <a:solidFill>
                  <a:schemeClr val="tx1"/>
                </a:solidFill>
                <a:latin typeface="Tempus Sans ITC" pitchFamily="82" charset="0"/>
              </a:rPr>
              <a:t>I</a:t>
            </a:r>
            <a:r>
              <a:rPr lang="en-US">
                <a:latin typeface="Tempus Sans ITC" pitchFamily="82" charset="0"/>
              </a:rPr>
              <a:t>nfection </a:t>
            </a:r>
            <a:r>
              <a:rPr lang="en-US">
                <a:solidFill>
                  <a:schemeClr val="tx1"/>
                </a:solidFill>
                <a:latin typeface="Tempus Sans ITC" pitchFamily="82" charset="0"/>
              </a:rPr>
              <a:t>P</a:t>
            </a:r>
            <a:r>
              <a:rPr lang="en-US">
                <a:latin typeface="Tempus Sans ITC" pitchFamily="82" charset="0"/>
              </a:rPr>
              <a:t>revention</a:t>
            </a:r>
          </a:p>
        </p:txBody>
      </p:sp>
      <p:sp>
        <p:nvSpPr>
          <p:cNvPr id="233475" name="Rectangle 3"/>
          <p:cNvSpPr>
            <a:spLocks noGrp="1" noChangeArrowheads="1"/>
          </p:cNvSpPr>
          <p:nvPr>
            <p:ph type="body" sz="half" idx="1"/>
          </p:nvPr>
        </p:nvSpPr>
        <p:spPr>
          <a:xfrm>
            <a:off x="457200" y="1600200"/>
            <a:ext cx="4033838" cy="4530725"/>
          </a:xfrm>
        </p:spPr>
        <p:txBody>
          <a:bodyPr/>
          <a:lstStyle/>
          <a:p>
            <a:pPr eaLnBrk="1" hangingPunct="1">
              <a:defRPr/>
            </a:pPr>
            <a:r>
              <a:rPr lang="en-US" sz="2800">
                <a:latin typeface="Tahoma" charset="0"/>
              </a:rPr>
              <a:t>Administer antimicrobial prophylaxis in accordance with your department guidelines (see Cerner Intranet)</a:t>
            </a:r>
          </a:p>
          <a:p>
            <a:pPr eaLnBrk="1" hangingPunct="1">
              <a:buFont typeface="Wingdings" pitchFamily="2" charset="2"/>
              <a:buNone/>
              <a:defRPr/>
            </a:pPr>
            <a:endParaRPr lang="en-US" sz="2800"/>
          </a:p>
        </p:txBody>
      </p:sp>
      <p:pic>
        <p:nvPicPr>
          <p:cNvPr id="19461" name="Picture 4" descr="MCj04135680000[1]"/>
          <p:cNvPicPr>
            <a:picLocks noGrp="1" noChangeAspect="1" noChangeArrowheads="1"/>
          </p:cNvPicPr>
          <p:nvPr>
            <p:ph type="clipArt" sz="half" idx="2"/>
          </p:nvPr>
        </p:nvPicPr>
        <p:blipFill>
          <a:blip r:embed="rId2" cstate="print"/>
          <a:srcRect/>
          <a:stretch>
            <a:fillRect/>
          </a:stretch>
        </p:blipFill>
        <p:spPr>
          <a:xfrm>
            <a:off x="5702300" y="1935163"/>
            <a:ext cx="1995488" cy="3795712"/>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pPr>
              <a:defRPr/>
            </a:pPr>
            <a:fld id="{A58AB66B-375E-49F2-83A9-FB1DE92BFBDA}" type="slidenum">
              <a:rPr lang="en-US"/>
              <a:pPr>
                <a:defRPr/>
              </a:pPr>
              <a:t>26</a:t>
            </a:fld>
            <a:endParaRPr lang="en-US"/>
          </a:p>
        </p:txBody>
      </p:sp>
      <p:sp>
        <p:nvSpPr>
          <p:cNvPr id="12290" name="Rectangle 2"/>
          <p:cNvSpPr>
            <a:spLocks noGrp="1" noChangeArrowheads="1"/>
          </p:cNvSpPr>
          <p:nvPr>
            <p:ph type="title"/>
          </p:nvPr>
        </p:nvSpPr>
        <p:spPr>
          <a:xfrm>
            <a:off x="762000" y="228600"/>
            <a:ext cx="7772400" cy="609600"/>
          </a:xfrm>
        </p:spPr>
        <p:txBody>
          <a:bodyPr/>
          <a:lstStyle/>
          <a:p>
            <a:pPr algn="l" eaLnBrk="1" hangingPunct="1">
              <a:defRPr/>
            </a:pPr>
            <a:r>
              <a:rPr lang="en-US" sz="2800"/>
              <a:t>Healthcare Workers and Influenza Vaccine</a:t>
            </a:r>
          </a:p>
        </p:txBody>
      </p:sp>
      <p:sp>
        <p:nvSpPr>
          <p:cNvPr id="12296" name="Rectangle 8"/>
          <p:cNvSpPr>
            <a:spLocks noGrp="1" noChangeArrowheads="1"/>
          </p:cNvSpPr>
          <p:nvPr>
            <p:ph type="body" sz="half" idx="1"/>
          </p:nvPr>
        </p:nvSpPr>
        <p:spPr>
          <a:xfrm>
            <a:off x="381000" y="838200"/>
            <a:ext cx="8077200" cy="4038600"/>
          </a:xfrm>
        </p:spPr>
        <p:txBody>
          <a:bodyPr/>
          <a:lstStyle/>
          <a:p>
            <a:pPr eaLnBrk="1" hangingPunct="1">
              <a:defRPr/>
            </a:pPr>
            <a:r>
              <a:rPr lang="en-US" sz="2000"/>
              <a:t>The Advisory Committee on Immunizations recommends annual Influenza immunization for healthcare workers.</a:t>
            </a:r>
          </a:p>
          <a:p>
            <a:pPr eaLnBrk="1" hangingPunct="1">
              <a:defRPr/>
            </a:pPr>
            <a:r>
              <a:rPr lang="en-US" sz="2000"/>
              <a:t>A 2002 CDC survey determined that only 38% of healthcare workers were vaccinated</a:t>
            </a:r>
          </a:p>
          <a:p>
            <a:pPr eaLnBrk="1" hangingPunct="1">
              <a:defRPr/>
            </a:pPr>
            <a:r>
              <a:rPr lang="en-US" sz="2000"/>
              <a:t>During the 2009-2010 flu season, </a:t>
            </a:r>
            <a:r>
              <a:rPr lang="en-US" sz="2000" b="1"/>
              <a:t>2304</a:t>
            </a:r>
            <a:r>
              <a:rPr lang="en-US" sz="2000"/>
              <a:t> employees received </a:t>
            </a:r>
            <a:r>
              <a:rPr lang="en-US" sz="2000" b="1"/>
              <a:t>seasonal</a:t>
            </a:r>
            <a:r>
              <a:rPr lang="en-US" sz="2000"/>
              <a:t> influenza vaccine and </a:t>
            </a:r>
            <a:r>
              <a:rPr lang="en-US" sz="2000" u="sng"/>
              <a:t>4413</a:t>
            </a:r>
            <a:r>
              <a:rPr lang="en-US" sz="2000"/>
              <a:t> employees received </a:t>
            </a:r>
            <a:r>
              <a:rPr lang="en-US" sz="2000" u="sng"/>
              <a:t>H1N1 vaccine</a:t>
            </a:r>
            <a:r>
              <a:rPr lang="en-US" sz="2000"/>
              <a:t> (as 1/9/10) from JSHCC Employee Health Service.</a:t>
            </a:r>
          </a:p>
          <a:p>
            <a:pPr eaLnBrk="1" hangingPunct="1">
              <a:defRPr/>
            </a:pPr>
            <a:r>
              <a:rPr lang="en-US" sz="2000"/>
              <a:t>Influenza vaccination of healthcare workers has been associated with reduced work absenteeism and fewer deaths among nursing home patients</a:t>
            </a:r>
          </a:p>
          <a:p>
            <a:pPr eaLnBrk="1" hangingPunct="1">
              <a:defRPr/>
            </a:pPr>
            <a:r>
              <a:rPr lang="en-US" sz="2000"/>
              <a:t>Influenza outbreaks in hospitals have resulted from low vaccination rates among healthcare providers.</a:t>
            </a:r>
          </a:p>
        </p:txBody>
      </p:sp>
      <p:pic>
        <p:nvPicPr>
          <p:cNvPr id="21509" name="Picture 9" descr="PE02928_"/>
          <p:cNvPicPr>
            <a:picLocks noGrp="1" noChangeAspect="1" noChangeArrowheads="1"/>
          </p:cNvPicPr>
          <p:nvPr>
            <p:ph type="clipArt" sz="half" idx="2"/>
          </p:nvPr>
        </p:nvPicPr>
        <p:blipFill>
          <a:blip r:embed="rId2" cstate="print"/>
          <a:srcRect/>
          <a:stretch>
            <a:fillRect/>
          </a:stretch>
        </p:blipFill>
        <p:spPr>
          <a:xfrm>
            <a:off x="7620000" y="4495800"/>
            <a:ext cx="1341438" cy="1447800"/>
          </a:xfrm>
          <a:noFill/>
        </p:spPr>
      </p:pic>
      <p:sp>
        <p:nvSpPr>
          <p:cNvPr id="21510" name="Rectangle 10"/>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B5982D1-B34C-4157-80C2-80744613049D}" type="slidenum">
              <a:rPr lang="en-US"/>
              <a:pPr>
                <a:defRPr/>
              </a:pPr>
              <a:t>27</a:t>
            </a:fld>
            <a:endParaRPr lang="en-US"/>
          </a:p>
        </p:txBody>
      </p:sp>
      <p:sp>
        <p:nvSpPr>
          <p:cNvPr id="151554" name="Rectangle 2"/>
          <p:cNvSpPr>
            <a:spLocks noGrp="1" noChangeArrowheads="1"/>
          </p:cNvSpPr>
          <p:nvPr>
            <p:ph type="title"/>
          </p:nvPr>
        </p:nvSpPr>
        <p:spPr>
          <a:xfrm>
            <a:off x="762000" y="152400"/>
            <a:ext cx="7772400" cy="990600"/>
          </a:xfrm>
        </p:spPr>
        <p:txBody>
          <a:bodyPr/>
          <a:lstStyle/>
          <a:p>
            <a:pPr eaLnBrk="1" hangingPunct="1">
              <a:defRPr/>
            </a:pPr>
            <a:r>
              <a:rPr lang="en-US" sz="2800"/>
              <a:t>Protect Yourself – Protect Others</a:t>
            </a:r>
            <a:br>
              <a:rPr lang="en-US" sz="2800"/>
            </a:br>
            <a:r>
              <a:rPr lang="en-US" sz="2800"/>
              <a:t>Get Your Flu Shot!</a:t>
            </a:r>
          </a:p>
        </p:txBody>
      </p:sp>
      <p:sp>
        <p:nvSpPr>
          <p:cNvPr id="151555" name="Rectangle 3"/>
          <p:cNvSpPr>
            <a:spLocks noGrp="1" noChangeArrowheads="1"/>
          </p:cNvSpPr>
          <p:nvPr>
            <p:ph type="body" idx="1"/>
          </p:nvPr>
        </p:nvSpPr>
        <p:spPr>
          <a:xfrm>
            <a:off x="228600" y="1295400"/>
            <a:ext cx="8458200" cy="4648200"/>
          </a:xfrm>
        </p:spPr>
        <p:txBody>
          <a:bodyPr/>
          <a:lstStyle/>
          <a:p>
            <a:pPr marL="457200" indent="-457200" eaLnBrk="1" hangingPunct="1">
              <a:lnSpc>
                <a:spcPct val="90000"/>
              </a:lnSpc>
              <a:spcBef>
                <a:spcPct val="0"/>
              </a:spcBef>
              <a:defRPr/>
            </a:pPr>
            <a:r>
              <a:rPr lang="en-US" sz="2400"/>
              <a:t>Influenza Vaccine</a:t>
            </a:r>
          </a:p>
          <a:p>
            <a:pPr marL="571500" lvl="1" indent="0" eaLnBrk="1" hangingPunct="1">
              <a:lnSpc>
                <a:spcPct val="90000"/>
              </a:lnSpc>
              <a:spcBef>
                <a:spcPct val="0"/>
              </a:spcBef>
              <a:buFont typeface="Wingdings" pitchFamily="2" charset="2"/>
              <a:buChar char="ü"/>
              <a:defRPr/>
            </a:pPr>
            <a:r>
              <a:rPr lang="en-US" sz="1800">
                <a:effectLst/>
              </a:rPr>
              <a:t>Influenza vaccination can prevent you from giving the flu to your patients, your colleagues and your family. </a:t>
            </a:r>
          </a:p>
          <a:p>
            <a:pPr marL="571500" lvl="1" indent="0" eaLnBrk="1" hangingPunct="1">
              <a:lnSpc>
                <a:spcPct val="90000"/>
              </a:lnSpc>
              <a:spcBef>
                <a:spcPct val="0"/>
              </a:spcBef>
              <a:buFont typeface="Wingdings" pitchFamily="2" charset="2"/>
              <a:buChar char="ü"/>
              <a:defRPr/>
            </a:pPr>
            <a:r>
              <a:rPr lang="en-US" sz="1800">
                <a:effectLst/>
              </a:rPr>
              <a:t>It prevents illness in 70-90% of healthy adults under 65 when the vaccine and the circulating strain match.</a:t>
            </a:r>
          </a:p>
          <a:p>
            <a:pPr marL="457200" indent="-457200" eaLnBrk="1" hangingPunct="1">
              <a:lnSpc>
                <a:spcPct val="90000"/>
              </a:lnSpc>
              <a:spcBef>
                <a:spcPct val="0"/>
              </a:spcBef>
              <a:buFont typeface="Wingdings" pitchFamily="2" charset="2"/>
              <a:buNone/>
              <a:defRPr/>
            </a:pPr>
            <a:endParaRPr lang="en-US" sz="1600"/>
          </a:p>
          <a:p>
            <a:pPr marL="457200" indent="-457200" eaLnBrk="1" hangingPunct="1">
              <a:lnSpc>
                <a:spcPct val="90000"/>
              </a:lnSpc>
              <a:spcBef>
                <a:spcPct val="0"/>
              </a:spcBef>
              <a:defRPr/>
            </a:pPr>
            <a:r>
              <a:rPr lang="en-US" sz="2400"/>
              <a:t>Vaccinate Your Patients</a:t>
            </a:r>
          </a:p>
          <a:p>
            <a:pPr marL="571500" lvl="1" indent="0" eaLnBrk="1" hangingPunct="1">
              <a:lnSpc>
                <a:spcPct val="90000"/>
              </a:lnSpc>
              <a:spcBef>
                <a:spcPct val="0"/>
              </a:spcBef>
              <a:buFont typeface="Wingdings" pitchFamily="2" charset="2"/>
              <a:buChar char="ü"/>
              <a:defRPr/>
            </a:pPr>
            <a:r>
              <a:rPr lang="en-US" sz="1800">
                <a:effectLst/>
              </a:rPr>
              <a:t>The flu vaccine is the best way to prevent influenza hospitalizations and death. </a:t>
            </a:r>
          </a:p>
          <a:p>
            <a:pPr marL="571500" lvl="1" indent="0" eaLnBrk="1" hangingPunct="1">
              <a:lnSpc>
                <a:spcPct val="90000"/>
              </a:lnSpc>
              <a:spcBef>
                <a:spcPct val="0"/>
              </a:spcBef>
              <a:buFont typeface="Wingdings" pitchFamily="2" charset="2"/>
              <a:buChar char="ü"/>
              <a:defRPr/>
            </a:pPr>
            <a:r>
              <a:rPr lang="en-US" sz="1800">
                <a:effectLst/>
              </a:rPr>
              <a:t>Influenza causes an average of 36,000 deaths and 200,000 hospitalizations per year in the U. S. (CDC data, September 2005</a:t>
            </a:r>
          </a:p>
          <a:p>
            <a:pPr marL="571500" lvl="1" indent="0" eaLnBrk="1" hangingPunct="1">
              <a:lnSpc>
                <a:spcPct val="90000"/>
              </a:lnSpc>
              <a:spcBef>
                <a:spcPct val="0"/>
              </a:spcBef>
              <a:buFont typeface="Wingdings" pitchFamily="2" charset="2"/>
              <a:buChar char="ü"/>
              <a:defRPr/>
            </a:pPr>
            <a:endParaRPr lang="en-US" sz="1800">
              <a:effectLst/>
            </a:endParaRPr>
          </a:p>
          <a:p>
            <a:pPr marL="457200" indent="-457200" eaLnBrk="1" hangingPunct="1">
              <a:lnSpc>
                <a:spcPct val="90000"/>
              </a:lnSpc>
              <a:spcBef>
                <a:spcPct val="0"/>
              </a:spcBef>
              <a:defRPr/>
            </a:pPr>
            <a:r>
              <a:rPr lang="en-US" sz="2400"/>
              <a:t>Protect Your Community</a:t>
            </a:r>
          </a:p>
          <a:p>
            <a:pPr marL="571500" lvl="1" indent="0" eaLnBrk="1" hangingPunct="1">
              <a:lnSpc>
                <a:spcPct val="90000"/>
              </a:lnSpc>
              <a:spcBef>
                <a:spcPct val="0"/>
              </a:spcBef>
              <a:buFont typeface="Wingdings" pitchFamily="2" charset="2"/>
              <a:buChar char="ü"/>
              <a:defRPr/>
            </a:pPr>
            <a:r>
              <a:rPr lang="en-US" sz="1800">
                <a:effectLst/>
              </a:rPr>
              <a:t>Promote the flu vaccine throughout the influenza season.</a:t>
            </a:r>
          </a:p>
          <a:p>
            <a:pPr marL="571500" lvl="1" indent="0" eaLnBrk="1" hangingPunct="1">
              <a:lnSpc>
                <a:spcPct val="90000"/>
              </a:lnSpc>
              <a:spcBef>
                <a:spcPct val="0"/>
              </a:spcBef>
              <a:buFont typeface="Wingdings" pitchFamily="2" charset="2"/>
              <a:buNone/>
              <a:defRPr/>
            </a:pPr>
            <a:r>
              <a:rPr lang="en-US" sz="1800">
                <a:effectLst/>
              </a:rPr>
              <a:t>October and November are the best months to vaccinate, but the vaccine can be given as early as September and can be given in December and throughout the flu season.</a:t>
            </a:r>
            <a:r>
              <a:rPr lang="en-US" sz="2000"/>
              <a:t>  </a:t>
            </a:r>
          </a:p>
          <a:p>
            <a:pPr marL="571500" lvl="1" indent="0" eaLnBrk="1" hangingPunct="1">
              <a:lnSpc>
                <a:spcPct val="90000"/>
              </a:lnSpc>
              <a:spcBef>
                <a:spcPct val="0"/>
              </a:spcBef>
              <a:buFont typeface="Wingdings" pitchFamily="2" charset="2"/>
              <a:buChar char="ü"/>
              <a:defRPr/>
            </a:pPr>
            <a:endParaRPr lang="en-US"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C6840186-4CA7-437D-85D7-EA4FE6FB0825}" type="slidenum">
              <a:rPr lang="en-US"/>
              <a:pPr>
                <a:defRPr/>
              </a:pPr>
              <a:t>28</a:t>
            </a:fld>
            <a:endParaRPr lang="en-US"/>
          </a:p>
        </p:txBody>
      </p:sp>
      <p:sp>
        <p:nvSpPr>
          <p:cNvPr id="209922" name="Rectangle 2"/>
          <p:cNvSpPr>
            <a:spLocks noGrp="1" noChangeArrowheads="1"/>
          </p:cNvSpPr>
          <p:nvPr>
            <p:ph type="title" idx="4294967295"/>
          </p:nvPr>
        </p:nvSpPr>
        <p:spPr>
          <a:xfrm>
            <a:off x="304800" y="304800"/>
            <a:ext cx="8382000" cy="1143000"/>
          </a:xfrm>
        </p:spPr>
        <p:txBody>
          <a:bodyPr anchorCtr="0"/>
          <a:lstStyle/>
          <a:p>
            <a:pPr eaLnBrk="1" hangingPunct="1">
              <a:defRPr/>
            </a:pPr>
            <a:r>
              <a:rPr lang="en-US" sz="3600"/>
              <a:t>US Infectious Disease Mortality:</a:t>
            </a:r>
            <a:br>
              <a:rPr lang="en-US" sz="3600"/>
            </a:br>
            <a:r>
              <a:rPr lang="en-US" sz="3200"/>
              <a:t>The Impact of Spanish Flu Outbreak of 1918</a:t>
            </a:r>
          </a:p>
        </p:txBody>
      </p:sp>
      <p:pic>
        <p:nvPicPr>
          <p:cNvPr id="24580" name="Picture 3" descr="US ID Mort - Armstrong"/>
          <p:cNvPicPr>
            <a:picLocks noChangeAspect="1" noChangeArrowheads="1"/>
          </p:cNvPicPr>
          <p:nvPr/>
        </p:nvPicPr>
        <p:blipFill>
          <a:blip r:embed="rId3" cstate="print"/>
          <a:srcRect/>
          <a:stretch>
            <a:fillRect/>
          </a:stretch>
        </p:blipFill>
        <p:spPr bwMode="auto">
          <a:xfrm>
            <a:off x="762000" y="1447800"/>
            <a:ext cx="7772400" cy="3819525"/>
          </a:xfrm>
          <a:prstGeom prst="rect">
            <a:avLst/>
          </a:prstGeom>
          <a:noFill/>
          <a:ln w="9525">
            <a:noFill/>
            <a:miter lim="800000"/>
            <a:headEnd/>
            <a:tailEnd/>
          </a:ln>
        </p:spPr>
      </p:pic>
      <p:sp>
        <p:nvSpPr>
          <p:cNvPr id="24581" name="Text Box 4"/>
          <p:cNvSpPr txBox="1">
            <a:spLocks noChangeArrowheads="1"/>
          </p:cNvSpPr>
          <p:nvPr/>
        </p:nvSpPr>
        <p:spPr bwMode="auto">
          <a:xfrm>
            <a:off x="838200" y="6019800"/>
            <a:ext cx="3505200" cy="336550"/>
          </a:xfrm>
          <a:prstGeom prst="rect">
            <a:avLst/>
          </a:prstGeom>
          <a:noFill/>
          <a:ln w="9525">
            <a:noFill/>
            <a:miter lim="800000"/>
            <a:headEnd/>
            <a:tailEnd/>
          </a:ln>
        </p:spPr>
        <p:txBody>
          <a:bodyPr>
            <a:spAutoFit/>
          </a:bodyPr>
          <a:lstStyle/>
          <a:p>
            <a:pPr eaLnBrk="1" hangingPunct="1">
              <a:spcBef>
                <a:spcPct val="50000"/>
              </a:spcBef>
            </a:pPr>
            <a:r>
              <a:rPr lang="en-US" sz="1600">
                <a:solidFill>
                  <a:schemeClr val="bg1"/>
                </a:solidFill>
                <a:latin typeface="Times New Roman" pitchFamily="18" charset="0"/>
              </a:rPr>
              <a:t>Armstrong. JAMA 1999;281:61</a:t>
            </a:r>
          </a:p>
        </p:txBody>
      </p:sp>
      <p:sp>
        <p:nvSpPr>
          <p:cNvPr id="24582" name="TextBox 4"/>
          <p:cNvSpPr txBox="1">
            <a:spLocks noChangeArrowheads="1"/>
          </p:cNvSpPr>
          <p:nvPr/>
        </p:nvSpPr>
        <p:spPr bwMode="auto">
          <a:xfrm>
            <a:off x="3810000" y="1600200"/>
            <a:ext cx="2547938" cy="336550"/>
          </a:xfrm>
          <a:prstGeom prst="rect">
            <a:avLst/>
          </a:prstGeom>
          <a:noFill/>
          <a:ln w="9525">
            <a:noFill/>
            <a:miter lim="800000"/>
            <a:headEnd/>
            <a:tailEnd/>
          </a:ln>
        </p:spPr>
        <p:txBody>
          <a:bodyPr wrap="none">
            <a:spAutoFit/>
          </a:bodyPr>
          <a:lstStyle/>
          <a:p>
            <a:pPr eaLnBrk="1" hangingPunct="1"/>
            <a:r>
              <a:rPr lang="en-US" sz="1600">
                <a:solidFill>
                  <a:schemeClr val="accent1"/>
                </a:solidFill>
                <a:latin typeface="Times New Roman" pitchFamily="18" charset="0"/>
              </a:rPr>
              <a:t>Spanish flu outbreak of 1918</a:t>
            </a:r>
          </a:p>
        </p:txBody>
      </p:sp>
      <p:cxnSp>
        <p:nvCxnSpPr>
          <p:cNvPr id="24583" name="Straight Arrow Connector 6"/>
          <p:cNvCxnSpPr>
            <a:cxnSpLocks noChangeShapeType="1"/>
            <a:stCxn id="24582" idx="1"/>
          </p:cNvCxnSpPr>
          <p:nvPr/>
        </p:nvCxnSpPr>
        <p:spPr bwMode="auto">
          <a:xfrm flipH="1">
            <a:off x="3429000" y="1768475"/>
            <a:ext cx="381000" cy="60325"/>
          </a:xfrm>
          <a:prstGeom prst="straightConnector1">
            <a:avLst/>
          </a:prstGeom>
          <a:noFill/>
          <a:ln w="9525" algn="ctr">
            <a:solidFill>
              <a:srgbClr val="00CC98"/>
            </a:solidFill>
            <a:round/>
            <a:headEnd/>
            <a:tailEnd type="arrow" w="med" len="med"/>
          </a:ln>
        </p:spPr>
      </p:cxnSp>
      <p:sp>
        <p:nvSpPr>
          <p:cNvPr id="24584" name="TextBox 7"/>
          <p:cNvSpPr txBox="1">
            <a:spLocks noChangeArrowheads="1"/>
          </p:cNvSpPr>
          <p:nvPr/>
        </p:nvSpPr>
        <p:spPr bwMode="auto">
          <a:xfrm>
            <a:off x="7162800" y="3810000"/>
            <a:ext cx="981075" cy="304800"/>
          </a:xfrm>
          <a:prstGeom prst="rect">
            <a:avLst/>
          </a:prstGeom>
          <a:noFill/>
          <a:ln w="9525">
            <a:noFill/>
            <a:miter lim="800000"/>
            <a:headEnd/>
            <a:tailEnd/>
          </a:ln>
        </p:spPr>
        <p:txBody>
          <a:bodyPr>
            <a:spAutoFit/>
          </a:bodyPr>
          <a:lstStyle/>
          <a:p>
            <a:pPr eaLnBrk="1" hangingPunct="1"/>
            <a:r>
              <a:rPr lang="en-US" sz="1400">
                <a:solidFill>
                  <a:schemeClr val="accent1"/>
                </a:solidFill>
                <a:latin typeface="Times New Roman" pitchFamily="18" charset="0"/>
              </a:rPr>
              <a:t>AIDS</a:t>
            </a:r>
          </a:p>
        </p:txBody>
      </p:sp>
      <p:cxnSp>
        <p:nvCxnSpPr>
          <p:cNvPr id="10" name="Straight Arrow Connector 9"/>
          <p:cNvCxnSpPr/>
          <p:nvPr/>
        </p:nvCxnSpPr>
        <p:spPr>
          <a:xfrm rot="5400000">
            <a:off x="7316788" y="4265612"/>
            <a:ext cx="304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586" name="TextBox 12"/>
          <p:cNvSpPr txBox="1">
            <a:spLocks noChangeArrowheads="1"/>
          </p:cNvSpPr>
          <p:nvPr/>
        </p:nvSpPr>
        <p:spPr bwMode="auto">
          <a:xfrm>
            <a:off x="762000" y="5334000"/>
            <a:ext cx="7848600" cy="641350"/>
          </a:xfrm>
          <a:prstGeom prst="rect">
            <a:avLst/>
          </a:prstGeom>
          <a:noFill/>
          <a:ln w="9525">
            <a:noFill/>
            <a:miter lim="800000"/>
            <a:headEnd/>
            <a:tailEnd/>
          </a:ln>
        </p:spPr>
        <p:txBody>
          <a:bodyPr>
            <a:spAutoFit/>
          </a:bodyPr>
          <a:lstStyle/>
          <a:p>
            <a:pPr eaLnBrk="1" hangingPunct="1"/>
            <a:r>
              <a:rPr lang="en-US">
                <a:latin typeface="Times New Roman" pitchFamily="18" charset="0"/>
              </a:rPr>
              <a:t>The Spanish Flu pandemic of 1918 had a much more deadly impact than the AIDS epidemic of the 1980s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829DFCC-717B-4456-86B6-A24F7056FCE9}" type="slidenum">
              <a:rPr lang="en-US"/>
              <a:pPr>
                <a:defRPr/>
              </a:pPr>
              <a:t>29</a:t>
            </a:fld>
            <a:endParaRPr lang="en-US"/>
          </a:p>
        </p:txBody>
      </p:sp>
      <p:sp>
        <p:nvSpPr>
          <p:cNvPr id="154626" name="Rectangle 2"/>
          <p:cNvSpPr>
            <a:spLocks noGrp="1" noChangeArrowheads="1"/>
          </p:cNvSpPr>
          <p:nvPr>
            <p:ph type="title"/>
          </p:nvPr>
        </p:nvSpPr>
        <p:spPr>
          <a:xfrm>
            <a:off x="609600" y="152400"/>
            <a:ext cx="7772400" cy="838200"/>
          </a:xfrm>
        </p:spPr>
        <p:txBody>
          <a:bodyPr/>
          <a:lstStyle/>
          <a:p>
            <a:pPr eaLnBrk="1" hangingPunct="1">
              <a:defRPr/>
            </a:pPr>
            <a:r>
              <a:rPr lang="en-US" sz="3600"/>
              <a:t>Flu Terms Defined</a:t>
            </a:r>
          </a:p>
        </p:txBody>
      </p:sp>
      <p:sp>
        <p:nvSpPr>
          <p:cNvPr id="154627" name="Rectangle 3"/>
          <p:cNvSpPr>
            <a:spLocks noGrp="1" noChangeArrowheads="1"/>
          </p:cNvSpPr>
          <p:nvPr>
            <p:ph type="body" idx="1"/>
          </p:nvPr>
        </p:nvSpPr>
        <p:spPr>
          <a:xfrm>
            <a:off x="228600" y="1066800"/>
            <a:ext cx="8610600" cy="4572000"/>
          </a:xfrm>
        </p:spPr>
        <p:txBody>
          <a:bodyPr/>
          <a:lstStyle/>
          <a:p>
            <a:pPr eaLnBrk="1" hangingPunct="1">
              <a:lnSpc>
                <a:spcPct val="80000"/>
              </a:lnSpc>
              <a:defRPr/>
            </a:pPr>
            <a:r>
              <a:rPr lang="en-US" sz="2000" b="1"/>
              <a:t>Seasonal</a:t>
            </a:r>
            <a:r>
              <a:rPr lang="en-US" sz="2000"/>
              <a:t> (or common) flu is a respiratory illness that can be transmitted person to person. Most people have some immunity and a vaccine is available.</a:t>
            </a:r>
          </a:p>
          <a:p>
            <a:pPr eaLnBrk="1" hangingPunct="1">
              <a:lnSpc>
                <a:spcPct val="80000"/>
              </a:lnSpc>
              <a:defRPr/>
            </a:pPr>
            <a:endParaRPr lang="en-US" sz="2000"/>
          </a:p>
          <a:p>
            <a:pPr eaLnBrk="1" hangingPunct="1">
              <a:lnSpc>
                <a:spcPct val="80000"/>
              </a:lnSpc>
              <a:defRPr/>
            </a:pPr>
            <a:r>
              <a:rPr lang="en-US" sz="2000" b="1"/>
              <a:t>Novel Influenza A H1N1</a:t>
            </a:r>
            <a:r>
              <a:rPr lang="en-US" sz="2000"/>
              <a:t>( previously swine) is a respiratory disease of pigs caused by Novel Influenza Type A H1N1. Human cases have been identified throughout the world (pandemic) including the United States. The virus is spread from person-to-person by exposure to infected droplets expelled by coughing or sneezing that can be inhaled, or that can contaminated hands or surfaces.</a:t>
            </a:r>
          </a:p>
          <a:p>
            <a:pPr eaLnBrk="1" hangingPunct="1">
              <a:lnSpc>
                <a:spcPct val="80000"/>
              </a:lnSpc>
              <a:defRPr/>
            </a:pPr>
            <a:endParaRPr lang="en-US" sz="2000"/>
          </a:p>
          <a:p>
            <a:pPr eaLnBrk="1" hangingPunct="1">
              <a:lnSpc>
                <a:spcPct val="80000"/>
              </a:lnSpc>
              <a:defRPr/>
            </a:pPr>
            <a:r>
              <a:rPr lang="en-US" sz="2000" b="1"/>
              <a:t>Avian</a:t>
            </a:r>
            <a:r>
              <a:rPr lang="en-US" sz="2000"/>
              <a:t> (or bird) flu is caused by influenza viruses that occur naturally among wild birds. The H5N1 variant is deadly to domestic fowl and can be transmitted from birds to humans. There is no human immunity and no vaccine is available.</a:t>
            </a:r>
          </a:p>
          <a:p>
            <a:pPr eaLnBrk="1" hangingPunct="1">
              <a:lnSpc>
                <a:spcPct val="80000"/>
              </a:lnSpc>
              <a:buFont typeface="Wingdings" pitchFamily="2" charset="2"/>
              <a:buNone/>
              <a:defRPr/>
            </a:pPr>
            <a:endParaRPr 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E3DFC4F3-20B2-47F6-9ADE-6C8EC5691CD7}" type="slidenum">
              <a:rPr lang="en-US"/>
              <a:pPr>
                <a:defRPr/>
              </a:pPr>
              <a:t>3</a:t>
            </a:fld>
            <a:endParaRPr lang="en-US"/>
          </a:p>
        </p:txBody>
      </p:sp>
      <p:sp>
        <p:nvSpPr>
          <p:cNvPr id="2050" name="Rectangle 2"/>
          <p:cNvSpPr>
            <a:spLocks noGrp="1" noChangeArrowheads="1"/>
          </p:cNvSpPr>
          <p:nvPr>
            <p:ph type="title"/>
          </p:nvPr>
        </p:nvSpPr>
        <p:spPr/>
        <p:txBody>
          <a:bodyPr/>
          <a:lstStyle/>
          <a:p>
            <a:pPr eaLnBrk="1" hangingPunct="1">
              <a:defRPr/>
            </a:pPr>
            <a:r>
              <a:rPr lang="en-US"/>
              <a:t>Review of General Infection Control Practices</a:t>
            </a:r>
          </a:p>
        </p:txBody>
      </p:sp>
      <p:pic>
        <p:nvPicPr>
          <p:cNvPr id="5124" name="Picture 1028"/>
          <p:cNvPicPr>
            <a:picLocks noChangeAspect="1" noChangeArrowheads="1"/>
          </p:cNvPicPr>
          <p:nvPr/>
        </p:nvPicPr>
        <p:blipFill>
          <a:blip r:embed="rId2" cstate="print"/>
          <a:srcRect t="22917" r="781" b="28125"/>
          <a:stretch>
            <a:fillRect/>
          </a:stretch>
        </p:blipFill>
        <p:spPr bwMode="auto">
          <a:xfrm>
            <a:off x="609600" y="2057400"/>
            <a:ext cx="8001000" cy="3581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618D85B8-CE5D-4716-83F2-31EE20F4DFC8}" type="slidenum">
              <a:rPr lang="en-US"/>
              <a:pPr>
                <a:defRPr/>
              </a:pPr>
              <a:t>30</a:t>
            </a:fld>
            <a:endParaRPr lang="en-US"/>
          </a:p>
        </p:txBody>
      </p:sp>
      <p:graphicFrame>
        <p:nvGraphicFramePr>
          <p:cNvPr id="3074" name="Object 2"/>
          <p:cNvGraphicFramePr>
            <a:graphicFrameLocks noGrp="1" noChangeAspect="1"/>
          </p:cNvGraphicFramePr>
          <p:nvPr>
            <p:ph type="body" idx="4294967295"/>
          </p:nvPr>
        </p:nvGraphicFramePr>
        <p:xfrm>
          <a:off x="0" y="0"/>
          <a:ext cx="9144000" cy="5867400"/>
        </p:xfrm>
        <a:graphic>
          <a:graphicData uri="http://schemas.openxmlformats.org/presentationml/2006/ole">
            <mc:AlternateContent xmlns:mc="http://schemas.openxmlformats.org/markup-compatibility/2006">
              <mc:Choice xmlns:v="urn:schemas-microsoft-com:vml" Requires="v">
                <p:oleObj name="Chart" r:id="rId2" imgW="8839260" imgH="6495960" progId="MSGraph.Chart.8">
                  <p:embed followColorScheme="full"/>
                </p:oleObj>
              </mc:Choice>
              <mc:Fallback>
                <p:oleObj name="Chart" r:id="rId2" imgW="8839260" imgH="6495960" progId="MSGraph.Chart.8">
                  <p:embed followColorScheme="full"/>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3"/>
          <p:cNvSpPr txBox="1">
            <a:spLocks noChangeArrowheads="1"/>
          </p:cNvSpPr>
          <p:nvPr/>
        </p:nvSpPr>
        <p:spPr bwMode="auto">
          <a:xfrm>
            <a:off x="914400" y="5791200"/>
            <a:ext cx="7772400" cy="366713"/>
          </a:xfrm>
          <a:prstGeom prst="rect">
            <a:avLst/>
          </a:prstGeom>
          <a:noFill/>
          <a:ln w="9525">
            <a:noFill/>
            <a:miter lim="800000"/>
            <a:headEnd/>
            <a:tailEnd/>
          </a:ln>
        </p:spPr>
        <p:txBody>
          <a:bodyPr wrap="none">
            <a:spAutoFit/>
          </a:bodyPr>
          <a:lstStyle/>
          <a:p>
            <a:r>
              <a:rPr lang="en-US">
                <a:latin typeface="Arial" charset="0"/>
              </a:rPr>
              <a:t>Total Cases=295 ( Inpatient=145, Outpatient=131, EHS=11, No records=8)</a:t>
            </a:r>
          </a:p>
        </p:txBody>
      </p:sp>
      <p:sp>
        <p:nvSpPr>
          <p:cNvPr id="3077" name="Text Box 4"/>
          <p:cNvSpPr txBox="1">
            <a:spLocks noChangeArrowheads="1"/>
          </p:cNvSpPr>
          <p:nvPr/>
        </p:nvSpPr>
        <p:spPr bwMode="auto">
          <a:xfrm>
            <a:off x="762000" y="2514600"/>
            <a:ext cx="1603375" cy="517525"/>
          </a:xfrm>
          <a:prstGeom prst="rect">
            <a:avLst/>
          </a:prstGeom>
          <a:noFill/>
          <a:ln w="9525">
            <a:noFill/>
            <a:miter lim="800000"/>
            <a:headEnd/>
            <a:tailEnd/>
          </a:ln>
        </p:spPr>
        <p:txBody>
          <a:bodyPr wrap="none">
            <a:spAutoFit/>
          </a:bodyPr>
          <a:lstStyle/>
          <a:p>
            <a:pPr algn="ctr"/>
            <a:r>
              <a:rPr lang="en-US" sz="1400">
                <a:latin typeface="Arial" charset="0"/>
              </a:rPr>
              <a:t>First positive case</a:t>
            </a:r>
          </a:p>
          <a:p>
            <a:pPr algn="ctr"/>
            <a:r>
              <a:rPr lang="en-US" sz="1400">
                <a:latin typeface="Arial" charset="0"/>
              </a:rPr>
              <a:t>4/27/09</a:t>
            </a:r>
          </a:p>
        </p:txBody>
      </p:sp>
      <p:sp>
        <p:nvSpPr>
          <p:cNvPr id="3078" name="Line 5"/>
          <p:cNvSpPr>
            <a:spLocks noChangeShapeType="1"/>
          </p:cNvSpPr>
          <p:nvPr/>
        </p:nvSpPr>
        <p:spPr bwMode="auto">
          <a:xfrm>
            <a:off x="914400" y="3124200"/>
            <a:ext cx="0" cy="990600"/>
          </a:xfrm>
          <a:prstGeom prst="line">
            <a:avLst/>
          </a:prstGeom>
          <a:noFill/>
          <a:ln w="9525">
            <a:solidFill>
              <a:schemeClr val="tx1"/>
            </a:solidFill>
            <a:round/>
            <a:headEnd/>
            <a:tailEnd type="triangle" w="med" len="med"/>
          </a:ln>
        </p:spPr>
        <p:txBody>
          <a:bodyPr/>
          <a:lstStyle/>
          <a:p>
            <a:endParaRPr lang="en-US"/>
          </a:p>
        </p:txBody>
      </p:sp>
      <p:sp>
        <p:nvSpPr>
          <p:cNvPr id="3079" name="Text Box 6"/>
          <p:cNvSpPr txBox="1">
            <a:spLocks noChangeArrowheads="1"/>
          </p:cNvSpPr>
          <p:nvPr/>
        </p:nvSpPr>
        <p:spPr bwMode="auto">
          <a:xfrm>
            <a:off x="7239000" y="1676400"/>
            <a:ext cx="1752600" cy="517525"/>
          </a:xfrm>
          <a:prstGeom prst="rect">
            <a:avLst/>
          </a:prstGeom>
          <a:noFill/>
          <a:ln w="9525">
            <a:noFill/>
            <a:miter lim="800000"/>
            <a:headEnd/>
            <a:tailEnd/>
          </a:ln>
        </p:spPr>
        <p:txBody>
          <a:bodyPr>
            <a:spAutoFit/>
          </a:bodyPr>
          <a:lstStyle/>
          <a:p>
            <a:pPr algn="ctr"/>
            <a:r>
              <a:rPr lang="en-US" sz="1400">
                <a:latin typeface="Arial" charset="0"/>
              </a:rPr>
              <a:t>Last positive case</a:t>
            </a:r>
          </a:p>
          <a:p>
            <a:pPr algn="ctr"/>
            <a:r>
              <a:rPr lang="en-US" sz="1400">
                <a:latin typeface="Arial" charset="0"/>
              </a:rPr>
              <a:t>3/22/10</a:t>
            </a:r>
          </a:p>
        </p:txBody>
      </p:sp>
      <p:sp>
        <p:nvSpPr>
          <p:cNvPr id="3080" name="Line 7"/>
          <p:cNvSpPr>
            <a:spLocks noChangeShapeType="1"/>
          </p:cNvSpPr>
          <p:nvPr/>
        </p:nvSpPr>
        <p:spPr bwMode="auto">
          <a:xfrm>
            <a:off x="8610600" y="2209800"/>
            <a:ext cx="0" cy="2743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757BC3E0-5A90-438D-934F-ACAEECD583B5}" type="slidenum">
              <a:rPr lang="en-US"/>
              <a:pPr>
                <a:defRPr/>
              </a:pPr>
              <a:t>31</a:t>
            </a:fld>
            <a:endParaRPr lang="en-US"/>
          </a:p>
        </p:txBody>
      </p:sp>
      <p:sp>
        <p:nvSpPr>
          <p:cNvPr id="227330" name="Rectangle 2"/>
          <p:cNvSpPr>
            <a:spLocks noGrp="1" noChangeArrowheads="1"/>
          </p:cNvSpPr>
          <p:nvPr>
            <p:ph type="title"/>
          </p:nvPr>
        </p:nvSpPr>
        <p:spPr>
          <a:xfrm>
            <a:off x="381000" y="152400"/>
            <a:ext cx="4800600" cy="762000"/>
          </a:xfrm>
        </p:spPr>
        <p:txBody>
          <a:bodyPr/>
          <a:lstStyle/>
          <a:p>
            <a:pPr algn="l" eaLnBrk="1" hangingPunct="1">
              <a:defRPr/>
            </a:pPr>
            <a:r>
              <a:rPr lang="en-US" sz="3200"/>
              <a:t>Novel Influenza A H1N1</a:t>
            </a:r>
          </a:p>
        </p:txBody>
      </p:sp>
      <p:pic>
        <p:nvPicPr>
          <p:cNvPr id="26628" name="Picture 3"/>
          <p:cNvPicPr>
            <a:picLocks noGrp="1" noChangeAspect="1" noChangeArrowheads="1"/>
          </p:cNvPicPr>
          <p:nvPr>
            <p:ph type="body" idx="1"/>
          </p:nvPr>
        </p:nvPicPr>
        <p:blipFill>
          <a:blip r:embed="rId2" cstate="print"/>
          <a:srcRect t="14815" r="49019" b="53703"/>
          <a:stretch>
            <a:fillRect/>
          </a:stretch>
        </p:blipFill>
        <p:spPr>
          <a:xfrm>
            <a:off x="5181600" y="76200"/>
            <a:ext cx="3733800" cy="1066800"/>
          </a:xfrm>
        </p:spPr>
      </p:pic>
      <p:sp>
        <p:nvSpPr>
          <p:cNvPr id="26629" name="Text Box 6"/>
          <p:cNvSpPr txBox="1">
            <a:spLocks noChangeArrowheads="1"/>
          </p:cNvSpPr>
          <p:nvPr/>
        </p:nvSpPr>
        <p:spPr bwMode="auto">
          <a:xfrm>
            <a:off x="533400" y="4003675"/>
            <a:ext cx="7467600" cy="457200"/>
          </a:xfrm>
          <a:prstGeom prst="rect">
            <a:avLst/>
          </a:prstGeom>
          <a:noFill/>
          <a:ln w="9525">
            <a:noFill/>
            <a:miter lim="800000"/>
            <a:headEnd/>
            <a:tailEnd/>
          </a:ln>
        </p:spPr>
        <p:txBody>
          <a:bodyPr>
            <a:spAutoFit/>
          </a:bodyPr>
          <a:lstStyle/>
          <a:p>
            <a:pPr eaLnBrk="1" hangingPunct="1"/>
            <a:endParaRPr lang="en-US" sz="2400">
              <a:latin typeface="Times New Roman" pitchFamily="18" charset="0"/>
            </a:endParaRPr>
          </a:p>
        </p:txBody>
      </p:sp>
      <p:sp>
        <p:nvSpPr>
          <p:cNvPr id="26630" name="Text Box 7"/>
          <p:cNvSpPr txBox="1">
            <a:spLocks noChangeArrowheads="1"/>
          </p:cNvSpPr>
          <p:nvPr/>
        </p:nvSpPr>
        <p:spPr bwMode="auto">
          <a:xfrm>
            <a:off x="533400" y="1219200"/>
            <a:ext cx="8153400" cy="4968875"/>
          </a:xfrm>
          <a:prstGeom prst="rect">
            <a:avLst/>
          </a:prstGeom>
          <a:noFill/>
          <a:ln w="9525">
            <a:noFill/>
            <a:miter lim="800000"/>
            <a:headEnd/>
            <a:tailEnd/>
          </a:ln>
        </p:spPr>
        <p:txBody>
          <a:bodyPr>
            <a:spAutoFit/>
          </a:bodyPr>
          <a:lstStyle/>
          <a:p>
            <a:pPr eaLnBrk="1" hangingPunct="1">
              <a:buFontTx/>
              <a:buChar char="•"/>
            </a:pPr>
            <a:r>
              <a:rPr lang="en-US" sz="2000">
                <a:latin typeface="Times New Roman" pitchFamily="18" charset="0"/>
              </a:rPr>
              <a:t>The World Health Organization (WHO) declared Novel Influenza A H1N1 a pandemic on June 11, 2009 based on increased human to human transmission around the world. This labeling does not indicate severity of the diseases, which, overall has been mild. </a:t>
            </a:r>
          </a:p>
          <a:p>
            <a:pPr eaLnBrk="1" hangingPunct="1">
              <a:buFontTx/>
              <a:buChar char="•"/>
            </a:pPr>
            <a:r>
              <a:rPr lang="en-US" sz="2000">
                <a:latin typeface="Times New Roman" pitchFamily="18" charset="0"/>
              </a:rPr>
              <a:t> Declaring Novel Influenza A H1N1 a pandemic triggers additional efforts towards controlling the spread of the disease.</a:t>
            </a:r>
          </a:p>
          <a:p>
            <a:pPr eaLnBrk="1" hangingPunct="1"/>
            <a:endParaRPr lang="en-US" sz="2000">
              <a:latin typeface="Times New Roman" pitchFamily="18" charset="0"/>
            </a:endParaRPr>
          </a:p>
          <a:p>
            <a:pPr eaLnBrk="1" hangingPunct="1">
              <a:buFontTx/>
              <a:buChar char="•"/>
            </a:pPr>
            <a:r>
              <a:rPr lang="en-US" sz="2000">
                <a:latin typeface="Times New Roman" pitchFamily="18" charset="0"/>
              </a:rPr>
              <a:t>Stay vigilant for Influenza. Identify and treat patients at high risk for Influenza A H1N1. A nasopahryngeal swab is required for diagnostic testing.</a:t>
            </a:r>
          </a:p>
          <a:p>
            <a:pPr eaLnBrk="1" hangingPunct="1"/>
            <a:endParaRPr lang="en-US" sz="2000">
              <a:latin typeface="Times New Roman" pitchFamily="18" charset="0"/>
            </a:endParaRPr>
          </a:p>
          <a:p>
            <a:pPr eaLnBrk="1" hangingPunct="1">
              <a:buFontTx/>
              <a:buChar char="•"/>
            </a:pPr>
            <a:r>
              <a:rPr lang="en-US" sz="2000">
                <a:latin typeface="Times New Roman" pitchFamily="18" charset="0"/>
              </a:rPr>
              <a:t>Any employee with Influenza-Like-Illness (ILI)-defined as fever (100</a:t>
            </a:r>
            <a:r>
              <a:rPr lang="en-US" sz="2000">
                <a:latin typeface="Times New Roman" pitchFamily="18" charset="0"/>
                <a:cs typeface="Times New Roman" pitchFamily="18" charset="0"/>
              </a:rPr>
              <a:t>ºF or 37.8ºC</a:t>
            </a:r>
            <a:r>
              <a:rPr lang="en-US" sz="2000">
                <a:latin typeface="Times New Roman" pitchFamily="18" charset="0"/>
              </a:rPr>
              <a:t> and a cough and /or sore throat must inform supervisor, wear a mask, and seek medical care immediately.</a:t>
            </a:r>
          </a:p>
          <a:p>
            <a:pPr eaLnBrk="1" hangingPunct="1"/>
            <a:endParaRPr lang="en-US" sz="2000">
              <a:latin typeface="Times New Roman" pitchFamily="18" charset="0"/>
            </a:endParaRPr>
          </a:p>
          <a:p>
            <a:pPr eaLnBrk="1" hangingPunct="1">
              <a:buFontTx/>
              <a:buChar char="•"/>
            </a:pPr>
            <a:r>
              <a:rPr lang="en-US" sz="2000">
                <a:latin typeface="Times New Roman" pitchFamily="18" charset="0"/>
              </a:rPr>
              <a:t>Employees who have been away from work due to ILI must have  medical clearance from Employee Health Service before returning to work.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11598338-34E9-423D-BD31-9513B828D1A6}" type="slidenum">
              <a:rPr lang="en-US"/>
              <a:pPr>
                <a:defRPr/>
              </a:pPr>
              <a:t>32</a:t>
            </a:fld>
            <a:endParaRPr lang="en-US"/>
          </a:p>
        </p:txBody>
      </p:sp>
      <p:sp>
        <p:nvSpPr>
          <p:cNvPr id="155650" name="Rectangle 2"/>
          <p:cNvSpPr>
            <a:spLocks noGrp="1" noChangeArrowheads="1"/>
          </p:cNvSpPr>
          <p:nvPr>
            <p:ph type="title"/>
          </p:nvPr>
        </p:nvSpPr>
        <p:spPr>
          <a:xfrm>
            <a:off x="533400" y="685800"/>
            <a:ext cx="4572000" cy="685800"/>
          </a:xfrm>
        </p:spPr>
        <p:txBody>
          <a:bodyPr/>
          <a:lstStyle/>
          <a:p>
            <a:pPr algn="l" eaLnBrk="1" hangingPunct="1">
              <a:defRPr/>
            </a:pPr>
            <a:r>
              <a:rPr lang="en-US" sz="3200"/>
              <a:t>Avian Influenza (H5N1)</a:t>
            </a:r>
          </a:p>
        </p:txBody>
      </p:sp>
      <p:sp>
        <p:nvSpPr>
          <p:cNvPr id="155651" name="Rectangle 3"/>
          <p:cNvSpPr>
            <a:spLocks noGrp="1" noChangeArrowheads="1"/>
          </p:cNvSpPr>
          <p:nvPr>
            <p:ph type="body" idx="1"/>
          </p:nvPr>
        </p:nvSpPr>
        <p:spPr>
          <a:xfrm>
            <a:off x="381000" y="2209800"/>
            <a:ext cx="8534400" cy="3810000"/>
          </a:xfrm>
        </p:spPr>
        <p:txBody>
          <a:bodyPr/>
          <a:lstStyle/>
          <a:p>
            <a:pPr eaLnBrk="1" hangingPunct="1">
              <a:lnSpc>
                <a:spcPct val="90000"/>
              </a:lnSpc>
              <a:defRPr/>
            </a:pPr>
            <a:r>
              <a:rPr lang="en-US" sz="2000"/>
              <a:t>Outbreaks have occurred in poultry since 1977 mostly in Asia.</a:t>
            </a:r>
          </a:p>
          <a:p>
            <a:pPr eaLnBrk="1" hangingPunct="1">
              <a:lnSpc>
                <a:spcPct val="90000"/>
              </a:lnSpc>
              <a:defRPr/>
            </a:pPr>
            <a:endParaRPr lang="en-US" sz="2000"/>
          </a:p>
          <a:p>
            <a:pPr eaLnBrk="1" hangingPunct="1">
              <a:lnSpc>
                <a:spcPct val="90000"/>
              </a:lnSpc>
              <a:defRPr/>
            </a:pPr>
            <a:r>
              <a:rPr lang="en-US" sz="2000"/>
              <a:t>As of August 2006, there have been 241 laboratory confirmed human cases of avian influenza worldwide. Of those cases, 141 have died.</a:t>
            </a:r>
          </a:p>
          <a:p>
            <a:pPr eaLnBrk="1" hangingPunct="1">
              <a:lnSpc>
                <a:spcPct val="90000"/>
              </a:lnSpc>
              <a:defRPr/>
            </a:pPr>
            <a:endParaRPr lang="en-US" sz="2000"/>
          </a:p>
          <a:p>
            <a:pPr eaLnBrk="1" hangingPunct="1">
              <a:lnSpc>
                <a:spcPct val="90000"/>
              </a:lnSpc>
              <a:defRPr/>
            </a:pPr>
            <a:r>
              <a:rPr lang="en-US" sz="2000"/>
              <a:t>There is concern that the virus will mutate in a way that allows it to spread form person to person.</a:t>
            </a:r>
          </a:p>
          <a:p>
            <a:pPr eaLnBrk="1" hangingPunct="1">
              <a:lnSpc>
                <a:spcPct val="90000"/>
              </a:lnSpc>
              <a:buFont typeface="Wingdings" pitchFamily="2" charset="2"/>
              <a:buNone/>
              <a:defRPr/>
            </a:pPr>
            <a:endParaRPr lang="en-US" sz="2000"/>
          </a:p>
          <a:p>
            <a:pPr eaLnBrk="1" hangingPunct="1">
              <a:lnSpc>
                <a:spcPct val="90000"/>
              </a:lnSpc>
              <a:defRPr/>
            </a:pPr>
            <a:r>
              <a:rPr lang="en-US" sz="2000"/>
              <a:t>Early identification of all patients with respiratory symptoms will decrease the risk of transmission of all diseases that transmit through the air by droplets.</a:t>
            </a:r>
          </a:p>
        </p:txBody>
      </p:sp>
      <p:pic>
        <p:nvPicPr>
          <p:cNvPr id="27653" name="Picture 4" descr="bird flu"/>
          <p:cNvPicPr>
            <a:picLocks noChangeAspect="1" noChangeArrowheads="1"/>
          </p:cNvPicPr>
          <p:nvPr/>
        </p:nvPicPr>
        <p:blipFill>
          <a:blip r:embed="rId2" cstate="print"/>
          <a:srcRect l="5034" t="4878" r="2110" b="5115"/>
          <a:stretch>
            <a:fillRect/>
          </a:stretch>
        </p:blipFill>
        <p:spPr bwMode="auto">
          <a:xfrm>
            <a:off x="6227763" y="152400"/>
            <a:ext cx="1509712" cy="20574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F71DE84-BAD7-472A-BD55-5853558A46A4}" type="slidenum">
              <a:rPr lang="en-US"/>
              <a:pPr>
                <a:defRPr/>
              </a:pPr>
              <a:t>33</a:t>
            </a:fld>
            <a:endParaRPr lang="en-US"/>
          </a:p>
        </p:txBody>
      </p:sp>
      <p:sp>
        <p:nvSpPr>
          <p:cNvPr id="156674" name="Rectangle 2"/>
          <p:cNvSpPr>
            <a:spLocks noGrp="1" noChangeArrowheads="1"/>
          </p:cNvSpPr>
          <p:nvPr>
            <p:ph type="title"/>
          </p:nvPr>
        </p:nvSpPr>
        <p:spPr>
          <a:xfrm>
            <a:off x="304800" y="228600"/>
            <a:ext cx="8534400" cy="685800"/>
          </a:xfrm>
        </p:spPr>
        <p:txBody>
          <a:bodyPr/>
          <a:lstStyle/>
          <a:p>
            <a:pPr eaLnBrk="1" hangingPunct="1">
              <a:defRPr/>
            </a:pPr>
            <a:r>
              <a:rPr lang="en-US" sz="2800"/>
              <a:t>Acute Infectious Respiratory Illness Protocol (AIRIP)</a:t>
            </a:r>
          </a:p>
        </p:txBody>
      </p:sp>
      <p:sp>
        <p:nvSpPr>
          <p:cNvPr id="156675" name="Rectangle 3"/>
          <p:cNvSpPr>
            <a:spLocks noGrp="1" noChangeArrowheads="1"/>
          </p:cNvSpPr>
          <p:nvPr>
            <p:ph type="body" idx="1"/>
          </p:nvPr>
        </p:nvSpPr>
        <p:spPr>
          <a:xfrm>
            <a:off x="228600" y="1143000"/>
            <a:ext cx="8610600" cy="4648200"/>
          </a:xfrm>
        </p:spPr>
        <p:txBody>
          <a:bodyPr/>
          <a:lstStyle/>
          <a:p>
            <a:pPr eaLnBrk="1" hangingPunct="1">
              <a:lnSpc>
                <a:spcPct val="80000"/>
              </a:lnSpc>
              <a:defRPr/>
            </a:pPr>
            <a:r>
              <a:rPr lang="en-US" sz="2000"/>
              <a:t>Patients presenting with a fever and respiratory illness must be screened at the point of entry to care.</a:t>
            </a:r>
          </a:p>
          <a:p>
            <a:pPr eaLnBrk="1" hangingPunct="1">
              <a:lnSpc>
                <a:spcPct val="80000"/>
              </a:lnSpc>
              <a:defRPr/>
            </a:pPr>
            <a:endParaRPr lang="en-US" sz="800"/>
          </a:p>
          <a:p>
            <a:pPr eaLnBrk="1" hangingPunct="1">
              <a:lnSpc>
                <a:spcPct val="80000"/>
              </a:lnSpc>
              <a:defRPr/>
            </a:pPr>
            <a:r>
              <a:rPr lang="en-US" sz="2000"/>
              <a:t>They should be asked the following:</a:t>
            </a:r>
          </a:p>
          <a:p>
            <a:pPr marL="457200" lvl="1" indent="0" eaLnBrk="1" hangingPunct="1">
              <a:lnSpc>
                <a:spcPct val="80000"/>
              </a:lnSpc>
              <a:buFont typeface="Wingdings" pitchFamily="2" charset="2"/>
              <a:buChar char="Ø"/>
              <a:defRPr/>
            </a:pPr>
            <a:r>
              <a:rPr lang="en-US" sz="1800"/>
              <a:t>Do you have a new/worse cough or shortness of breath?</a:t>
            </a:r>
          </a:p>
          <a:p>
            <a:pPr marL="457200" lvl="1" indent="0" eaLnBrk="1" hangingPunct="1">
              <a:lnSpc>
                <a:spcPct val="80000"/>
              </a:lnSpc>
              <a:buFont typeface="Wingdings" pitchFamily="2" charset="2"/>
              <a:buChar char="Ø"/>
              <a:defRPr/>
            </a:pPr>
            <a:r>
              <a:rPr lang="en-US" sz="1800"/>
              <a:t>Are you feeling feverish or do you have a temperature?</a:t>
            </a:r>
          </a:p>
          <a:p>
            <a:pPr marL="457200" lvl="1" indent="0" eaLnBrk="1" hangingPunct="1">
              <a:lnSpc>
                <a:spcPct val="80000"/>
              </a:lnSpc>
              <a:buFont typeface="Wingdings" pitchFamily="2" charset="2"/>
              <a:buChar char="Ø"/>
              <a:defRPr/>
            </a:pPr>
            <a:endParaRPr lang="en-US" sz="800"/>
          </a:p>
          <a:p>
            <a:pPr eaLnBrk="1" hangingPunct="1">
              <a:lnSpc>
                <a:spcPct val="80000"/>
              </a:lnSpc>
              <a:defRPr/>
            </a:pPr>
            <a:r>
              <a:rPr lang="en-US" sz="2000"/>
              <a:t>If the patient is symptomatic, they must be moved to a negative pressure isolation room when available or a private room with a HEPA filter when not available.</a:t>
            </a:r>
          </a:p>
          <a:p>
            <a:pPr eaLnBrk="1" hangingPunct="1">
              <a:lnSpc>
                <a:spcPct val="80000"/>
              </a:lnSpc>
              <a:defRPr/>
            </a:pPr>
            <a:endParaRPr lang="en-US" sz="800"/>
          </a:p>
          <a:p>
            <a:pPr eaLnBrk="1" hangingPunct="1">
              <a:lnSpc>
                <a:spcPct val="80000"/>
              </a:lnSpc>
              <a:defRPr/>
            </a:pPr>
            <a:r>
              <a:rPr lang="en-US" sz="2000"/>
              <a:t>Staff must:</a:t>
            </a:r>
          </a:p>
          <a:p>
            <a:pPr marL="457200" lvl="1" indent="0" eaLnBrk="1" hangingPunct="1">
              <a:lnSpc>
                <a:spcPct val="80000"/>
              </a:lnSpc>
              <a:buFont typeface="Wingdings" pitchFamily="2" charset="2"/>
              <a:buChar char="Ø"/>
              <a:defRPr/>
            </a:pPr>
            <a:r>
              <a:rPr lang="en-US" sz="1800"/>
              <a:t>Wear an N95 respirator, gloves and gown</a:t>
            </a:r>
          </a:p>
          <a:p>
            <a:pPr marL="457200" lvl="1" indent="0" eaLnBrk="1" hangingPunct="1">
              <a:lnSpc>
                <a:spcPct val="80000"/>
              </a:lnSpc>
              <a:buFont typeface="Wingdings" pitchFamily="2" charset="2"/>
              <a:buChar char="Ø"/>
              <a:defRPr/>
            </a:pPr>
            <a:r>
              <a:rPr lang="en-US" sz="1800"/>
              <a:t>Follow Airborne and Contact Isolation Precautions</a:t>
            </a:r>
          </a:p>
          <a:p>
            <a:pPr eaLnBrk="1" hangingPunct="1">
              <a:lnSpc>
                <a:spcPct val="80000"/>
              </a:lnSpc>
              <a:buClr>
                <a:schemeClr val="tx1"/>
              </a:buClr>
              <a:buFont typeface="Wingdings" pitchFamily="2" charset="2"/>
              <a:buNone/>
              <a:defRPr/>
            </a:pPr>
            <a:endParaRPr lang="en-US" sz="2000"/>
          </a:p>
          <a:p>
            <a:pPr marL="457200" lvl="1" indent="0" eaLnBrk="1" hangingPunct="1">
              <a:lnSpc>
                <a:spcPct val="80000"/>
              </a:lnSpc>
              <a:buFont typeface="Wingdings" pitchFamily="2" charset="2"/>
              <a:buNone/>
              <a:defRPr/>
            </a:pPr>
            <a:endParaRPr lang="en-US" sz="1400"/>
          </a:p>
          <a:p>
            <a:pPr marL="457200" lvl="1" indent="0" eaLnBrk="1" hangingPunct="1">
              <a:lnSpc>
                <a:spcPct val="80000"/>
              </a:lnSpc>
              <a:buFont typeface="Wingdings" pitchFamily="2" charset="2"/>
              <a:buNone/>
              <a:defRPr/>
            </a:pPr>
            <a:endParaRPr lang="en-US" sz="1200"/>
          </a:p>
          <a:p>
            <a:pPr marL="457200" lvl="1" indent="0" eaLnBrk="1" hangingPunct="1">
              <a:lnSpc>
                <a:spcPct val="80000"/>
              </a:lnSpc>
              <a:buFont typeface="Wingdings" pitchFamily="2" charset="2"/>
              <a:buNone/>
              <a:defRPr/>
            </a:pPr>
            <a:r>
              <a:rPr lang="en-US" sz="1200"/>
              <a:t>John H. Stroger Jr. Hospital Infection Control Policy 07-07-16. Acute Infectious Respiratory Illness Protocol (ARIP) and Fever and Rash Illness Protocol (FRIP)</a:t>
            </a:r>
          </a:p>
          <a:p>
            <a:pPr marL="457200" lvl="1" indent="0" eaLnBrk="1" hangingPunct="1">
              <a:lnSpc>
                <a:spcPct val="80000"/>
              </a:lnSpc>
              <a:buFont typeface="Wingdings" pitchFamily="2" charset="2"/>
              <a:buChar char="Ø"/>
              <a:defRPr/>
            </a:pPr>
            <a:endParaRPr lang="en-US" sz="1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5"/>
          <p:cNvSpPr>
            <a:spLocks noGrp="1"/>
          </p:cNvSpPr>
          <p:nvPr>
            <p:ph type="sldNum" sz="quarter" idx="12"/>
          </p:nvPr>
        </p:nvSpPr>
        <p:spPr/>
        <p:txBody>
          <a:bodyPr/>
          <a:lstStyle/>
          <a:p>
            <a:pPr>
              <a:defRPr/>
            </a:pPr>
            <a:fld id="{BE3F8E81-4CC2-4B8C-8966-40E0FD0B59D0}" type="slidenum">
              <a:rPr lang="en-US"/>
              <a:pPr>
                <a:defRPr/>
              </a:pPr>
              <a:t>34</a:t>
            </a:fld>
            <a:endParaRPr lang="en-US"/>
          </a:p>
        </p:txBody>
      </p:sp>
      <p:sp>
        <p:nvSpPr>
          <p:cNvPr id="109571" name="Rectangle 3"/>
          <p:cNvSpPr>
            <a:spLocks noGrp="1" noChangeArrowheads="1"/>
          </p:cNvSpPr>
          <p:nvPr>
            <p:ph type="title"/>
          </p:nvPr>
        </p:nvSpPr>
        <p:spPr>
          <a:xfrm>
            <a:off x="762000" y="152400"/>
            <a:ext cx="7772400" cy="1143000"/>
          </a:xfrm>
        </p:spPr>
        <p:txBody>
          <a:bodyPr/>
          <a:lstStyle/>
          <a:p>
            <a:pPr eaLnBrk="1" hangingPunct="1">
              <a:defRPr/>
            </a:pPr>
            <a:r>
              <a:rPr lang="en-US" sz="3600"/>
              <a:t>CDC Category A Bioterrorism Agent Infection Control</a:t>
            </a:r>
          </a:p>
        </p:txBody>
      </p:sp>
      <p:graphicFrame>
        <p:nvGraphicFramePr>
          <p:cNvPr id="173061" name="Group 5"/>
          <p:cNvGraphicFramePr>
            <a:graphicFrameLocks noGrp="1"/>
          </p:cNvGraphicFramePr>
          <p:nvPr>
            <p:ph type="tbl" idx="1"/>
          </p:nvPr>
        </p:nvGraphicFramePr>
        <p:xfrm>
          <a:off x="457200" y="1447800"/>
          <a:ext cx="8001000" cy="4084638"/>
        </p:xfrm>
        <a:graphic>
          <a:graphicData uri="http://schemas.openxmlformats.org/drawingml/2006/table">
            <a:tbl>
              <a:tblPr/>
              <a:tblGrid>
                <a:gridCol w="1960563">
                  <a:extLst>
                    <a:ext uri="{9D8B030D-6E8A-4147-A177-3AD203B41FA5}">
                      <a16:colId xmlns:a16="http://schemas.microsoft.com/office/drawing/2014/main" val="20000"/>
                    </a:ext>
                  </a:extLst>
                </a:gridCol>
                <a:gridCol w="3373437">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5873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Disease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Patient</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Isolation Precautions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Laboratory Containment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5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Smallpox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Airborne &amp; Contact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Plague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Airborne &amp; Droplet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4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VHF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Airborne &amp; Contact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Anthrax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Standard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5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Botulism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Standard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Tularemia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Standard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5B7D911-2B11-4D80-B82A-FC2B4D84B355}" type="slidenum">
              <a:rPr lang="en-US"/>
              <a:pPr>
                <a:defRPr/>
              </a:pPr>
              <a:t>35</a:t>
            </a:fld>
            <a:endParaRPr lang="en-US"/>
          </a:p>
        </p:txBody>
      </p:sp>
      <p:sp>
        <p:nvSpPr>
          <p:cNvPr id="152578" name="Rectangle 2"/>
          <p:cNvSpPr>
            <a:spLocks noGrp="1" noChangeArrowheads="1"/>
          </p:cNvSpPr>
          <p:nvPr>
            <p:ph type="title"/>
          </p:nvPr>
        </p:nvSpPr>
        <p:spPr>
          <a:xfrm>
            <a:off x="304800" y="228600"/>
            <a:ext cx="8534400" cy="685800"/>
          </a:xfrm>
        </p:spPr>
        <p:txBody>
          <a:bodyPr/>
          <a:lstStyle/>
          <a:p>
            <a:pPr algn="l" eaLnBrk="1" hangingPunct="1">
              <a:defRPr/>
            </a:pPr>
            <a:r>
              <a:rPr lang="en-US" sz="2800"/>
              <a:t>Control of Transmission of Infectious Rash Illness</a:t>
            </a:r>
          </a:p>
        </p:txBody>
      </p:sp>
      <p:sp>
        <p:nvSpPr>
          <p:cNvPr id="152579" name="Rectangle 3"/>
          <p:cNvSpPr>
            <a:spLocks noGrp="1" noChangeArrowheads="1"/>
          </p:cNvSpPr>
          <p:nvPr>
            <p:ph type="body" idx="1"/>
          </p:nvPr>
        </p:nvSpPr>
        <p:spPr>
          <a:xfrm>
            <a:off x="304800" y="1143000"/>
            <a:ext cx="8610600" cy="4572000"/>
          </a:xfrm>
        </p:spPr>
        <p:txBody>
          <a:bodyPr/>
          <a:lstStyle/>
          <a:p>
            <a:pPr marL="0" indent="0" eaLnBrk="1" hangingPunct="1">
              <a:buFont typeface="Wingdings" pitchFamily="2" charset="2"/>
              <a:buNone/>
              <a:defRPr/>
            </a:pPr>
            <a:r>
              <a:rPr lang="en-US" sz="2400"/>
              <a:t>Patients presenting with a fever and a rash of unknown origin must be:</a:t>
            </a:r>
          </a:p>
          <a:p>
            <a:pPr marL="228600" lvl="1" indent="0" eaLnBrk="1" hangingPunct="1">
              <a:buFontTx/>
              <a:buChar char="•"/>
              <a:defRPr/>
            </a:pPr>
            <a:r>
              <a:rPr lang="en-US" sz="2400"/>
              <a:t>Instructed to wear a surgical mask</a:t>
            </a:r>
          </a:p>
          <a:p>
            <a:pPr marL="228600" lvl="1" indent="0" eaLnBrk="1" hangingPunct="1">
              <a:buFontTx/>
              <a:buChar char="•"/>
              <a:defRPr/>
            </a:pPr>
            <a:r>
              <a:rPr lang="en-US" sz="2400"/>
              <a:t>Triaged to a private negative pressure isolation</a:t>
            </a:r>
          </a:p>
          <a:p>
            <a:pPr marL="228600" lvl="1" indent="0" eaLnBrk="1" hangingPunct="1">
              <a:buFontTx/>
              <a:buNone/>
              <a:defRPr/>
            </a:pPr>
            <a:r>
              <a:rPr lang="en-US" sz="2400"/>
              <a:t>  room.</a:t>
            </a:r>
          </a:p>
          <a:p>
            <a:pPr marL="228600" lvl="1" indent="0" eaLnBrk="1" hangingPunct="1">
              <a:buFontTx/>
              <a:buNone/>
              <a:defRPr/>
            </a:pPr>
            <a:endParaRPr lang="en-US" sz="2400"/>
          </a:p>
          <a:p>
            <a:pPr marL="0" indent="0" eaLnBrk="1" hangingPunct="1">
              <a:buFont typeface="Wingdings" pitchFamily="2" charset="2"/>
              <a:buNone/>
              <a:defRPr/>
            </a:pPr>
            <a:r>
              <a:rPr lang="en-US" sz="2000"/>
              <a:t>Staff must:</a:t>
            </a:r>
          </a:p>
          <a:p>
            <a:pPr marL="228600" lvl="1" indent="0" eaLnBrk="1" hangingPunct="1">
              <a:buFontTx/>
              <a:buChar char="•"/>
              <a:defRPr/>
            </a:pPr>
            <a:r>
              <a:rPr lang="en-US" sz="2000"/>
              <a:t>Wear an N95 respirator, gloves and gown</a:t>
            </a:r>
          </a:p>
          <a:p>
            <a:pPr marL="228600" lvl="1" indent="0" eaLnBrk="1" hangingPunct="1">
              <a:buFontTx/>
              <a:buChar char="•"/>
              <a:defRPr/>
            </a:pPr>
            <a:r>
              <a:rPr lang="en-US" sz="2000"/>
              <a:t>Follow Airborne and Contact Isolation Precautions</a:t>
            </a:r>
          </a:p>
          <a:p>
            <a:pPr marL="228600" lvl="1" indent="0" eaLnBrk="1" hangingPunct="1">
              <a:buFontTx/>
              <a:buNone/>
              <a:defRPr/>
            </a:pPr>
            <a:endParaRPr lang="en-US" sz="1800"/>
          </a:p>
          <a:p>
            <a:pPr marL="228600" lvl="1" indent="0" eaLnBrk="1" hangingPunct="1">
              <a:buFontTx/>
              <a:buNone/>
              <a:defRPr/>
            </a:pPr>
            <a:r>
              <a:rPr lang="en-US" sz="1600"/>
              <a:t>John H. Stroger Jr. Hospital Infection Control Policy 07-07-16. Acute Infectious Respiratory Illness Protocol (ARIP) and Fever and Rash Illness Protocol (FRIP)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CD0F867-DF8F-4598-AD18-F9B4AFA51D69}" type="slidenum">
              <a:rPr lang="en-US"/>
              <a:pPr>
                <a:defRPr/>
              </a:pPr>
              <a:t>36</a:t>
            </a:fld>
            <a:endParaRPr lang="en-US"/>
          </a:p>
        </p:txBody>
      </p:sp>
      <p:sp>
        <p:nvSpPr>
          <p:cNvPr id="124930" name="Rectangle 2"/>
          <p:cNvSpPr>
            <a:spLocks noGrp="1" noChangeArrowheads="1"/>
          </p:cNvSpPr>
          <p:nvPr>
            <p:ph type="title"/>
          </p:nvPr>
        </p:nvSpPr>
        <p:spPr>
          <a:xfrm>
            <a:off x="228600" y="152400"/>
            <a:ext cx="8534400" cy="1143000"/>
          </a:xfrm>
        </p:spPr>
        <p:txBody>
          <a:bodyPr/>
          <a:lstStyle/>
          <a:p>
            <a:pPr eaLnBrk="1" hangingPunct="1">
              <a:defRPr/>
            </a:pPr>
            <a:r>
              <a:rPr lang="en-US" sz="2400" b="1"/>
              <a:t>Factors Considered by EHS when</a:t>
            </a:r>
            <a:br>
              <a:rPr lang="en-US" sz="2400" b="1"/>
            </a:br>
            <a:r>
              <a:rPr lang="en-US" sz="2400" b="1"/>
              <a:t>Evaluating if Post Exposure Prophylaxis (PEP) is needed</a:t>
            </a:r>
          </a:p>
        </p:txBody>
      </p:sp>
      <p:sp>
        <p:nvSpPr>
          <p:cNvPr id="124931" name="Rectangle 3"/>
          <p:cNvSpPr>
            <a:spLocks noGrp="1" noChangeArrowheads="1"/>
          </p:cNvSpPr>
          <p:nvPr>
            <p:ph type="body" idx="1"/>
          </p:nvPr>
        </p:nvSpPr>
        <p:spPr>
          <a:xfrm>
            <a:off x="457200" y="1371600"/>
            <a:ext cx="8229600" cy="4800600"/>
          </a:xfrm>
        </p:spPr>
        <p:txBody>
          <a:bodyPr/>
          <a:lstStyle/>
          <a:p>
            <a:pPr marL="123825" indent="-123825" eaLnBrk="1" hangingPunct="1">
              <a:lnSpc>
                <a:spcPct val="80000"/>
              </a:lnSpc>
              <a:buFont typeface="Wingdings" pitchFamily="2" charset="2"/>
              <a:buNone/>
              <a:defRPr/>
            </a:pPr>
            <a:r>
              <a:rPr lang="en-US" sz="2000" b="1">
                <a:solidFill>
                  <a:schemeClr val="tx2"/>
                </a:solidFill>
                <a:latin typeface="Arial" charset="0"/>
              </a:rPr>
              <a:t>Source Material</a:t>
            </a:r>
          </a:p>
          <a:p>
            <a:pPr marL="123825" indent="-123825" eaLnBrk="1" hangingPunct="1">
              <a:lnSpc>
                <a:spcPct val="80000"/>
              </a:lnSpc>
              <a:defRPr/>
            </a:pPr>
            <a:r>
              <a:rPr lang="en-US" sz="2000">
                <a:latin typeface="Arial" charset="0"/>
              </a:rPr>
              <a:t>Blood, body fluids, OPIM*, instruments</a:t>
            </a:r>
          </a:p>
          <a:p>
            <a:pPr marL="123825" indent="-123825" eaLnBrk="1" hangingPunct="1">
              <a:lnSpc>
                <a:spcPct val="80000"/>
              </a:lnSpc>
              <a:buFont typeface="Wingdings" pitchFamily="2" charset="2"/>
              <a:buNone/>
              <a:defRPr/>
            </a:pPr>
            <a:r>
              <a:rPr lang="en-US" sz="2000" b="1">
                <a:solidFill>
                  <a:schemeClr val="tx2"/>
                </a:solidFill>
                <a:latin typeface="Arial" charset="0"/>
              </a:rPr>
              <a:t>Type of Exposure</a:t>
            </a:r>
          </a:p>
          <a:p>
            <a:pPr marL="123825" indent="-123825" eaLnBrk="1" hangingPunct="1">
              <a:lnSpc>
                <a:spcPct val="80000"/>
              </a:lnSpc>
              <a:defRPr/>
            </a:pPr>
            <a:r>
              <a:rPr lang="en-US" sz="2000">
                <a:latin typeface="Arial" charset="0"/>
              </a:rPr>
              <a:t>Percutaneous, mucous membrane, or compromised skin</a:t>
            </a:r>
          </a:p>
          <a:p>
            <a:pPr marL="123825" indent="-123825" eaLnBrk="1" hangingPunct="1">
              <a:lnSpc>
                <a:spcPct val="80000"/>
              </a:lnSpc>
              <a:buFont typeface="Wingdings" pitchFamily="2" charset="2"/>
              <a:buNone/>
              <a:defRPr/>
            </a:pPr>
            <a:r>
              <a:rPr lang="en-US" sz="2000" b="1">
                <a:solidFill>
                  <a:schemeClr val="tx2"/>
                </a:solidFill>
                <a:latin typeface="Arial" charset="0"/>
              </a:rPr>
              <a:t>Volume</a:t>
            </a:r>
          </a:p>
          <a:p>
            <a:pPr marL="123825" indent="-123825" eaLnBrk="1" hangingPunct="1">
              <a:lnSpc>
                <a:spcPct val="80000"/>
              </a:lnSpc>
              <a:defRPr/>
            </a:pPr>
            <a:r>
              <a:rPr lang="en-US" sz="2000">
                <a:latin typeface="Arial" charset="0"/>
              </a:rPr>
              <a:t>Small/large, few drops/major splash</a:t>
            </a:r>
          </a:p>
          <a:p>
            <a:pPr marL="123825" indent="-123825" eaLnBrk="1" hangingPunct="1">
              <a:lnSpc>
                <a:spcPct val="80000"/>
              </a:lnSpc>
              <a:buFont typeface="Wingdings" pitchFamily="2" charset="2"/>
              <a:buNone/>
              <a:defRPr/>
            </a:pPr>
            <a:r>
              <a:rPr lang="en-US" sz="2000" b="1">
                <a:solidFill>
                  <a:schemeClr val="tx2"/>
                </a:solidFill>
                <a:latin typeface="Arial" charset="0"/>
              </a:rPr>
              <a:t>Severity</a:t>
            </a:r>
          </a:p>
          <a:p>
            <a:pPr marL="123825" indent="-123825" eaLnBrk="1" hangingPunct="1">
              <a:lnSpc>
                <a:spcPct val="80000"/>
              </a:lnSpc>
              <a:defRPr/>
            </a:pPr>
            <a:r>
              <a:rPr lang="en-US" sz="2000">
                <a:latin typeface="Arial" charset="0"/>
              </a:rPr>
              <a:t>Solid needle vs. large hollow-bore, deep puncture, visible blood on device</a:t>
            </a:r>
          </a:p>
          <a:p>
            <a:pPr marL="123825" indent="-123825" eaLnBrk="1" hangingPunct="1">
              <a:lnSpc>
                <a:spcPct val="80000"/>
              </a:lnSpc>
              <a:buFont typeface="Wingdings" pitchFamily="2" charset="2"/>
              <a:buNone/>
              <a:defRPr/>
            </a:pPr>
            <a:r>
              <a:rPr lang="en-US" sz="2000" b="1">
                <a:solidFill>
                  <a:schemeClr val="tx2"/>
                </a:solidFill>
                <a:latin typeface="Arial" charset="0"/>
              </a:rPr>
              <a:t>HIV status of source</a:t>
            </a:r>
          </a:p>
          <a:p>
            <a:pPr marL="123825" indent="-123825" eaLnBrk="1" hangingPunct="1">
              <a:lnSpc>
                <a:spcPct val="80000"/>
              </a:lnSpc>
              <a:defRPr/>
            </a:pPr>
            <a:r>
              <a:rPr lang="en-US" sz="2000">
                <a:latin typeface="Arial" charset="0"/>
              </a:rPr>
              <a:t>CD4 count, AIDS, viral load</a:t>
            </a:r>
            <a:endParaRPr lang="en-US" sz="2000"/>
          </a:p>
          <a:p>
            <a:pPr marL="123825" indent="-123825" eaLnBrk="1" hangingPunct="1">
              <a:lnSpc>
                <a:spcPct val="80000"/>
              </a:lnSpc>
              <a:buFont typeface="Wingdings" pitchFamily="2" charset="2"/>
              <a:buNone/>
              <a:defRPr/>
            </a:pPr>
            <a:endParaRPr lang="en-US" sz="1400"/>
          </a:p>
          <a:p>
            <a:pPr marL="123825" indent="-123825" eaLnBrk="1" hangingPunct="1">
              <a:lnSpc>
                <a:spcPct val="80000"/>
              </a:lnSpc>
              <a:buFont typeface="Wingdings" pitchFamily="2" charset="2"/>
              <a:buNone/>
              <a:defRPr/>
            </a:pPr>
            <a:r>
              <a:rPr lang="en-US" sz="2000"/>
              <a:t>*OPIM (Other Potentially Infectious Material): semen, vaginal, CSF, synovial, pleural, peritoneal, pericardial, amniotic, tissue</a:t>
            </a:r>
          </a:p>
          <a:p>
            <a:pPr marL="123825" indent="-123825" algn="ctr" eaLnBrk="1" hangingPunct="1">
              <a:lnSpc>
                <a:spcPct val="80000"/>
              </a:lnSpc>
              <a:buFont typeface="Wingdings" pitchFamily="2" charset="2"/>
              <a:buNone/>
              <a:defRPr/>
            </a:pPr>
            <a:r>
              <a:rPr lang="en-US" sz="2000">
                <a:solidFill>
                  <a:srgbClr val="FF0000"/>
                </a:solidFill>
                <a:latin typeface="Arial" charset="0"/>
              </a:rPr>
              <a:t>~ Report </a:t>
            </a:r>
            <a:r>
              <a:rPr lang="en-US" sz="2000" u="sng">
                <a:solidFill>
                  <a:srgbClr val="FF0000"/>
                </a:solidFill>
                <a:latin typeface="Arial" charset="0"/>
              </a:rPr>
              <a:t>ALL</a:t>
            </a:r>
            <a:r>
              <a:rPr lang="en-US" sz="2000">
                <a:solidFill>
                  <a:srgbClr val="FF0000"/>
                </a:solidFill>
                <a:latin typeface="Arial" charset="0"/>
              </a:rPr>
              <a:t> Exposures in a timely manner ~</a:t>
            </a:r>
            <a:endParaRPr lang="en-US" sz="2000">
              <a:latin typeface="Arial"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5CEC160B-AA77-4C05-8C7D-FBA44FC1DDAC}" type="slidenum">
              <a:rPr lang="en-US"/>
              <a:pPr>
                <a:defRPr/>
              </a:pPr>
              <a:t>37</a:t>
            </a:fld>
            <a:endParaRPr lang="en-US"/>
          </a:p>
        </p:txBody>
      </p:sp>
      <p:sp>
        <p:nvSpPr>
          <p:cNvPr id="111618" name="Rectangle 2"/>
          <p:cNvSpPr>
            <a:spLocks noGrp="1" noChangeArrowheads="1"/>
          </p:cNvSpPr>
          <p:nvPr>
            <p:ph type="title"/>
          </p:nvPr>
        </p:nvSpPr>
        <p:spPr>
          <a:xfrm>
            <a:off x="685800" y="228600"/>
            <a:ext cx="7772400" cy="1600200"/>
          </a:xfrm>
        </p:spPr>
        <p:txBody>
          <a:bodyPr/>
          <a:lstStyle/>
          <a:p>
            <a:pPr eaLnBrk="1" hangingPunct="1">
              <a:defRPr/>
            </a:pPr>
            <a:r>
              <a:rPr lang="en-US" sz="3200"/>
              <a:t>Comparative Risks of Bloodborne Pathogen Transmission from Percutaneous Injury</a:t>
            </a:r>
            <a:br>
              <a:rPr lang="en-US" sz="3200"/>
            </a:br>
            <a:r>
              <a:rPr lang="en-US" sz="3200"/>
              <a:t>(Rule of  “3s”)</a:t>
            </a:r>
          </a:p>
        </p:txBody>
      </p:sp>
      <p:sp>
        <p:nvSpPr>
          <p:cNvPr id="111619" name="Rectangle 3"/>
          <p:cNvSpPr>
            <a:spLocks noGrp="1" noChangeArrowheads="1"/>
          </p:cNvSpPr>
          <p:nvPr>
            <p:ph type="body" sz="half" idx="1"/>
          </p:nvPr>
        </p:nvSpPr>
        <p:spPr>
          <a:xfrm>
            <a:off x="3886200" y="2057400"/>
            <a:ext cx="4194175" cy="3048000"/>
          </a:xfrm>
        </p:spPr>
        <p:txBody>
          <a:bodyPr/>
          <a:lstStyle/>
          <a:p>
            <a:pPr eaLnBrk="1" hangingPunct="1">
              <a:buFont typeface="Wingdings" pitchFamily="2" charset="2"/>
              <a:buNone/>
              <a:defRPr/>
            </a:pPr>
            <a:endParaRPr lang="en-US" sz="2400"/>
          </a:p>
          <a:p>
            <a:pPr eaLnBrk="1" hangingPunct="1">
              <a:defRPr/>
            </a:pPr>
            <a:r>
              <a:rPr lang="en-US"/>
              <a:t>HIV – 0.3%</a:t>
            </a:r>
          </a:p>
          <a:p>
            <a:pPr eaLnBrk="1" hangingPunct="1">
              <a:defRPr/>
            </a:pPr>
            <a:r>
              <a:rPr lang="en-US"/>
              <a:t>Hepatitis C – 3%</a:t>
            </a:r>
          </a:p>
          <a:p>
            <a:pPr eaLnBrk="1" hangingPunct="1">
              <a:defRPr/>
            </a:pPr>
            <a:r>
              <a:rPr lang="en-US"/>
              <a:t>Hepatitis B – 30%</a:t>
            </a:r>
            <a:endParaRPr lang="en-US" sz="2400"/>
          </a:p>
        </p:txBody>
      </p:sp>
      <p:sp>
        <p:nvSpPr>
          <p:cNvPr id="8197" name="Rectangle 4"/>
          <p:cNvSpPr>
            <a:spLocks noChangeArrowheads="1"/>
          </p:cNvSpPr>
          <p:nvPr/>
        </p:nvSpPr>
        <p:spPr bwMode="auto">
          <a:xfrm>
            <a:off x="1295400" y="4876800"/>
            <a:ext cx="6508750" cy="641350"/>
          </a:xfrm>
          <a:prstGeom prst="rect">
            <a:avLst/>
          </a:prstGeom>
          <a:noFill/>
          <a:ln w="9525">
            <a:noFill/>
            <a:miter lim="800000"/>
            <a:headEnd/>
            <a:tailEnd/>
          </a:ln>
        </p:spPr>
        <p:txBody>
          <a:bodyPr wrap="none">
            <a:spAutoFit/>
          </a:bodyPr>
          <a:lstStyle/>
          <a:p>
            <a:pPr eaLnBrk="1" hangingPunct="1">
              <a:spcBef>
                <a:spcPct val="20000"/>
              </a:spcBef>
            </a:pPr>
            <a:r>
              <a:rPr lang="en-US" sz="3600" i="1">
                <a:solidFill>
                  <a:srgbClr val="FF0000"/>
                </a:solidFill>
                <a:latin typeface="Times New Roman" pitchFamily="18" charset="0"/>
              </a:rPr>
              <a:t>Hepatitis B Carries Greatest Risk!</a:t>
            </a:r>
          </a:p>
        </p:txBody>
      </p:sp>
      <p:pic>
        <p:nvPicPr>
          <p:cNvPr id="8198" name="Picture 5" descr="j0092767"/>
          <p:cNvPicPr>
            <a:picLocks noChangeAspect="1" noChangeArrowheads="1"/>
          </p:cNvPicPr>
          <p:nvPr/>
        </p:nvPicPr>
        <p:blipFill>
          <a:blip r:embed="rId2" cstate="print"/>
          <a:srcRect/>
          <a:stretch>
            <a:fillRect/>
          </a:stretch>
        </p:blipFill>
        <p:spPr bwMode="auto">
          <a:xfrm>
            <a:off x="1447800" y="2684463"/>
            <a:ext cx="1535113" cy="2192337"/>
          </a:xfrm>
          <a:prstGeom prst="rect">
            <a:avLst/>
          </a:prstGeom>
          <a:noFill/>
          <a:ln w="9525">
            <a:noFill/>
            <a:miter lim="800000"/>
            <a:headEnd/>
            <a:tailEnd/>
          </a:ln>
        </p:spPr>
      </p:pic>
      <p:sp>
        <p:nvSpPr>
          <p:cNvPr id="8199" name="Rectangle 6"/>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25E76E9-0FFF-43F4-A1E6-07A679086389}" type="slidenum">
              <a:rPr lang="en-US"/>
              <a:pPr>
                <a:defRPr/>
              </a:pPr>
              <a:t>38</a:t>
            </a:fld>
            <a:endParaRPr lang="en-US"/>
          </a:p>
        </p:txBody>
      </p:sp>
      <p:sp>
        <p:nvSpPr>
          <p:cNvPr id="30722" name="Rectangle 2"/>
          <p:cNvSpPr>
            <a:spLocks noGrp="1" noChangeArrowheads="1"/>
          </p:cNvSpPr>
          <p:nvPr>
            <p:ph type="title"/>
          </p:nvPr>
        </p:nvSpPr>
        <p:spPr/>
        <p:txBody>
          <a:bodyPr/>
          <a:lstStyle/>
          <a:p>
            <a:pPr eaLnBrk="1" hangingPunct="1">
              <a:defRPr/>
            </a:pPr>
            <a:r>
              <a:rPr lang="en-US"/>
              <a:t>Airborne Pathogens</a:t>
            </a:r>
          </a:p>
        </p:txBody>
      </p:sp>
      <p:pic>
        <p:nvPicPr>
          <p:cNvPr id="9220" name="Picture 4" descr="Sneezing"/>
          <p:cNvPicPr>
            <a:picLocks noChangeAspect="1" noChangeArrowheads="1"/>
          </p:cNvPicPr>
          <p:nvPr/>
        </p:nvPicPr>
        <p:blipFill>
          <a:blip r:embed="rId2" cstate="print"/>
          <a:srcRect/>
          <a:stretch>
            <a:fillRect/>
          </a:stretch>
        </p:blipFill>
        <p:spPr bwMode="auto">
          <a:xfrm>
            <a:off x="2743200" y="2057400"/>
            <a:ext cx="3546475" cy="2800350"/>
          </a:xfrm>
          <a:prstGeom prst="rect">
            <a:avLst/>
          </a:prstGeom>
          <a:noFill/>
          <a:ln w="9525">
            <a:solidFill>
              <a:schemeClr val="tx1"/>
            </a:solid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6C716998-8517-4E58-888D-68A71FF1BA6B}" type="slidenum">
              <a:rPr lang="en-US"/>
              <a:pPr>
                <a:defRPr/>
              </a:pPr>
              <a:t>39</a:t>
            </a:fld>
            <a:endParaRPr lang="en-US"/>
          </a:p>
        </p:txBody>
      </p:sp>
      <p:sp>
        <p:nvSpPr>
          <p:cNvPr id="205826" name="Rectangle 2"/>
          <p:cNvSpPr>
            <a:spLocks noGrp="1" noChangeArrowheads="1"/>
          </p:cNvSpPr>
          <p:nvPr>
            <p:ph type="title" idx="4294967295"/>
          </p:nvPr>
        </p:nvSpPr>
        <p:spPr>
          <a:xfrm>
            <a:off x="685800" y="228600"/>
            <a:ext cx="7772400" cy="914400"/>
          </a:xfrm>
        </p:spPr>
        <p:txBody>
          <a:bodyPr anchorCtr="0"/>
          <a:lstStyle/>
          <a:p>
            <a:pPr eaLnBrk="1" hangingPunct="1">
              <a:defRPr/>
            </a:pPr>
            <a:r>
              <a:rPr lang="en-US" sz="3600"/>
              <a:t>Airborne Infection Isolation (AII)</a:t>
            </a:r>
          </a:p>
        </p:txBody>
      </p:sp>
      <p:graphicFrame>
        <p:nvGraphicFramePr>
          <p:cNvPr id="205879" name="Group 55"/>
          <p:cNvGraphicFramePr>
            <a:graphicFrameLocks noGrp="1"/>
          </p:cNvGraphicFramePr>
          <p:nvPr>
            <p:ph idx="4294967295"/>
          </p:nvPr>
        </p:nvGraphicFramePr>
        <p:xfrm>
          <a:off x="228600" y="1752600"/>
          <a:ext cx="8686800" cy="3136265"/>
        </p:xfrm>
        <a:graphic>
          <a:graphicData uri="http://schemas.openxmlformats.org/drawingml/2006/table">
            <a:tbl>
              <a:tblPr/>
              <a:tblGrid>
                <a:gridCol w="1422400">
                  <a:extLst>
                    <a:ext uri="{9D8B030D-6E8A-4147-A177-3AD203B41FA5}">
                      <a16:colId xmlns:a16="http://schemas.microsoft.com/office/drawing/2014/main" val="20000"/>
                    </a:ext>
                  </a:extLst>
                </a:gridCol>
                <a:gridCol w="1525588">
                  <a:extLst>
                    <a:ext uri="{9D8B030D-6E8A-4147-A177-3AD203B41FA5}">
                      <a16:colId xmlns:a16="http://schemas.microsoft.com/office/drawing/2014/main" val="20001"/>
                    </a:ext>
                  </a:extLst>
                </a:gridCol>
                <a:gridCol w="2078037">
                  <a:extLst>
                    <a:ext uri="{9D8B030D-6E8A-4147-A177-3AD203B41FA5}">
                      <a16:colId xmlns:a16="http://schemas.microsoft.com/office/drawing/2014/main" val="20002"/>
                    </a:ext>
                  </a:extLst>
                </a:gridCol>
                <a:gridCol w="1489075">
                  <a:extLst>
                    <a:ext uri="{9D8B030D-6E8A-4147-A177-3AD203B41FA5}">
                      <a16:colId xmlns:a16="http://schemas.microsoft.com/office/drawing/2014/main" val="20003"/>
                    </a:ext>
                  </a:extLst>
                </a:gridCol>
                <a:gridCol w="2171700">
                  <a:extLst>
                    <a:ext uri="{9D8B030D-6E8A-4147-A177-3AD203B41FA5}">
                      <a16:colId xmlns:a16="http://schemas.microsoft.com/office/drawing/2014/main" val="20004"/>
                    </a:ext>
                  </a:extLst>
                </a:gridCol>
              </a:tblGrid>
              <a:tr h="650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Type of isolation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Definition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Patient placement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Employee protection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Verdana" pitchFamily="34" charset="0"/>
                          <a:cs typeface="Times New Roman" pitchFamily="18" charset="0"/>
                        </a:rPr>
                        <a:t>Examples of organisms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435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rPr>
                        <a:t>Airborne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rPr>
                        <a:t>Organism transmitted by respiratory droplet nuclei (&lt;0.5 um in 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rPr>
                        <a:t>1- Negative pressure isolation room</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rPr>
                        <a:t>2- Outside of room place surgical mask on patient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rPr>
                        <a:t>N-95 mask when entering patient room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rPr>
                        <a:t>TB</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rPr>
                        <a:t>Measles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rPr>
                        <a:t>Chickenpox</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03639C80-EF62-484F-AE15-5B3130831A5A}" type="slidenum">
              <a:rPr lang="en-US"/>
              <a:pPr>
                <a:defRPr/>
              </a:pPr>
              <a:t>4</a:t>
            </a:fld>
            <a:endParaRPr lang="en-US"/>
          </a:p>
        </p:txBody>
      </p:sp>
      <p:sp>
        <p:nvSpPr>
          <p:cNvPr id="18436" name="Rectangle 4"/>
          <p:cNvSpPr>
            <a:spLocks noGrp="1" noChangeArrowheads="1"/>
          </p:cNvSpPr>
          <p:nvPr>
            <p:ph type="title"/>
          </p:nvPr>
        </p:nvSpPr>
        <p:spPr>
          <a:xfrm>
            <a:off x="685800" y="228600"/>
            <a:ext cx="7772400" cy="1143000"/>
          </a:xfrm>
        </p:spPr>
        <p:txBody>
          <a:bodyPr anchorCtr="0"/>
          <a:lstStyle/>
          <a:p>
            <a:pPr eaLnBrk="1" hangingPunct="1">
              <a:defRPr/>
            </a:pPr>
            <a:r>
              <a:rPr lang="en-US" sz="4000"/>
              <a:t>Standard (Universal) Precautions</a:t>
            </a:r>
          </a:p>
        </p:txBody>
      </p:sp>
      <p:sp>
        <p:nvSpPr>
          <p:cNvPr id="8196" name="Rectangle 5"/>
          <p:cNvSpPr>
            <a:spLocks noChangeArrowheads="1"/>
          </p:cNvSpPr>
          <p:nvPr/>
        </p:nvSpPr>
        <p:spPr bwMode="auto">
          <a:xfrm>
            <a:off x="533400" y="1371600"/>
            <a:ext cx="8001000" cy="5029200"/>
          </a:xfrm>
          <a:prstGeom prst="rect">
            <a:avLst/>
          </a:prstGeom>
          <a:noFill/>
          <a:ln w="9525">
            <a:noFill/>
            <a:miter lim="800000"/>
            <a:headEnd/>
            <a:tailEnd/>
          </a:ln>
        </p:spPr>
        <p:txBody>
          <a:bodyPr/>
          <a:lstStyle/>
          <a:p>
            <a:pPr marL="342900" indent="-342900" eaLnBrk="1" hangingPunct="1">
              <a:lnSpc>
                <a:spcPct val="90000"/>
              </a:lnSpc>
              <a:buFontTx/>
              <a:buChar char="•"/>
            </a:pPr>
            <a:r>
              <a:rPr lang="en-US" sz="3200">
                <a:latin typeface="Times New Roman" pitchFamily="18" charset="0"/>
              </a:rPr>
              <a:t>Based on the premise that transmission of disease occurs when healthcare workers are exposed to persons with undiagnosed infectious diseases</a:t>
            </a:r>
          </a:p>
          <a:p>
            <a:pPr marL="342900" indent="-342900" eaLnBrk="1" hangingPunct="1">
              <a:lnSpc>
                <a:spcPct val="90000"/>
              </a:lnSpc>
            </a:pPr>
            <a:endParaRPr lang="en-US" sz="3200">
              <a:latin typeface="Times New Roman" pitchFamily="18" charset="0"/>
            </a:endParaRPr>
          </a:p>
          <a:p>
            <a:pPr marL="342900" indent="-342900" eaLnBrk="1" hangingPunct="1">
              <a:lnSpc>
                <a:spcPct val="90000"/>
              </a:lnSpc>
              <a:buFontTx/>
              <a:buChar char="•"/>
            </a:pPr>
            <a:r>
              <a:rPr lang="en-US" sz="3200">
                <a:latin typeface="Times New Roman" pitchFamily="18" charset="0"/>
              </a:rPr>
              <a:t>Routinely use personal protective equipment (PPE), engineering controls, and safe work practices to prevent direct contact with blood, body fluids/substances, mucous membranes, non-intact skin, and surfaces contaminated with blood and body fluids/ substances</a:t>
            </a:r>
            <a:endParaRPr lang="en-US" sz="4000">
              <a:latin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608F92-B1CD-407B-8B3D-66C2087B14A6}" type="slidenum">
              <a:rPr lang="en-US"/>
              <a:pPr>
                <a:defRPr/>
              </a:pPr>
              <a:t>40</a:t>
            </a:fld>
            <a:endParaRPr lang="en-US"/>
          </a:p>
        </p:txBody>
      </p:sp>
      <p:sp>
        <p:nvSpPr>
          <p:cNvPr id="158722" name="Rectangle 2"/>
          <p:cNvSpPr>
            <a:spLocks noGrp="1" noChangeArrowheads="1"/>
          </p:cNvSpPr>
          <p:nvPr>
            <p:ph type="title"/>
          </p:nvPr>
        </p:nvSpPr>
        <p:spPr>
          <a:xfrm>
            <a:off x="609600" y="228600"/>
            <a:ext cx="7772400" cy="838200"/>
          </a:xfrm>
        </p:spPr>
        <p:txBody>
          <a:bodyPr/>
          <a:lstStyle/>
          <a:p>
            <a:pPr eaLnBrk="1" hangingPunct="1">
              <a:defRPr/>
            </a:pPr>
            <a:r>
              <a:rPr lang="en-US" sz="3600"/>
              <a:t>Signs and Symptoms of Tuberculosis</a:t>
            </a:r>
          </a:p>
        </p:txBody>
      </p:sp>
      <p:sp>
        <p:nvSpPr>
          <p:cNvPr id="158723" name="Rectangle 3"/>
          <p:cNvSpPr>
            <a:spLocks noGrp="1" noChangeArrowheads="1"/>
          </p:cNvSpPr>
          <p:nvPr>
            <p:ph type="body" idx="1"/>
          </p:nvPr>
        </p:nvSpPr>
        <p:spPr>
          <a:xfrm>
            <a:off x="533400" y="1219200"/>
            <a:ext cx="7772400" cy="4648200"/>
          </a:xfrm>
        </p:spPr>
        <p:txBody>
          <a:bodyPr/>
          <a:lstStyle/>
          <a:p>
            <a:pPr eaLnBrk="1" hangingPunct="1">
              <a:lnSpc>
                <a:spcPct val="80000"/>
              </a:lnSpc>
              <a:defRPr/>
            </a:pPr>
            <a:r>
              <a:rPr lang="en-US" sz="2400"/>
              <a:t>Cough</a:t>
            </a:r>
          </a:p>
          <a:p>
            <a:pPr eaLnBrk="1" hangingPunct="1">
              <a:lnSpc>
                <a:spcPct val="80000"/>
              </a:lnSpc>
              <a:defRPr/>
            </a:pPr>
            <a:r>
              <a:rPr lang="en-US" sz="2400"/>
              <a:t>Bloody Sputum</a:t>
            </a:r>
          </a:p>
          <a:p>
            <a:pPr eaLnBrk="1" hangingPunct="1">
              <a:lnSpc>
                <a:spcPct val="80000"/>
              </a:lnSpc>
              <a:defRPr/>
            </a:pPr>
            <a:r>
              <a:rPr lang="en-US" sz="2400"/>
              <a:t>Fever</a:t>
            </a:r>
          </a:p>
          <a:p>
            <a:pPr eaLnBrk="1" hangingPunct="1">
              <a:lnSpc>
                <a:spcPct val="80000"/>
              </a:lnSpc>
              <a:defRPr/>
            </a:pPr>
            <a:r>
              <a:rPr lang="en-US" sz="2400"/>
              <a:t>Chills</a:t>
            </a:r>
          </a:p>
          <a:p>
            <a:pPr eaLnBrk="1" hangingPunct="1">
              <a:lnSpc>
                <a:spcPct val="80000"/>
              </a:lnSpc>
              <a:defRPr/>
            </a:pPr>
            <a:r>
              <a:rPr lang="en-US" sz="2400"/>
              <a:t>Night Sweats</a:t>
            </a:r>
          </a:p>
          <a:p>
            <a:pPr eaLnBrk="1" hangingPunct="1">
              <a:lnSpc>
                <a:spcPct val="80000"/>
              </a:lnSpc>
              <a:defRPr/>
            </a:pPr>
            <a:r>
              <a:rPr lang="en-US" sz="2400"/>
              <a:t>Loss of Appetite</a:t>
            </a:r>
          </a:p>
          <a:p>
            <a:pPr eaLnBrk="1" hangingPunct="1">
              <a:lnSpc>
                <a:spcPct val="80000"/>
              </a:lnSpc>
              <a:defRPr/>
            </a:pPr>
            <a:r>
              <a:rPr lang="en-US" sz="2400"/>
              <a:t>Unintentional Weight Loss</a:t>
            </a:r>
          </a:p>
          <a:p>
            <a:pPr eaLnBrk="1" hangingPunct="1">
              <a:lnSpc>
                <a:spcPct val="80000"/>
              </a:lnSpc>
              <a:defRPr/>
            </a:pPr>
            <a:r>
              <a:rPr lang="en-US" sz="2400"/>
              <a:t>Easy Fatigability</a:t>
            </a:r>
          </a:p>
          <a:p>
            <a:pPr eaLnBrk="1" hangingPunct="1">
              <a:lnSpc>
                <a:spcPct val="80000"/>
              </a:lnSpc>
              <a:defRPr/>
            </a:pPr>
            <a:r>
              <a:rPr lang="en-US" sz="2400"/>
              <a:t>Abnormal Chest X-ray</a:t>
            </a:r>
          </a:p>
          <a:p>
            <a:pPr eaLnBrk="1" hangingPunct="1">
              <a:lnSpc>
                <a:spcPct val="80000"/>
              </a:lnSpc>
              <a:buFont typeface="Wingdings" pitchFamily="2" charset="2"/>
              <a:buNone/>
              <a:defRPr/>
            </a:pPr>
            <a:r>
              <a:rPr lang="en-US" sz="2400"/>
              <a:t>    </a:t>
            </a:r>
          </a:p>
          <a:p>
            <a:pPr eaLnBrk="1" hangingPunct="1">
              <a:lnSpc>
                <a:spcPct val="80000"/>
              </a:lnSpc>
              <a:buFont typeface="Wingdings" pitchFamily="2" charset="2"/>
              <a:buNone/>
              <a:defRPr/>
            </a:pPr>
            <a:r>
              <a:rPr lang="en-US" sz="1800"/>
              <a:t>    It is the responsibility of the triage nurse in the ED to screen all patients for the above symptoms. Patients should have a surgical mask placed on them and have an expedited CXR. They shall be placed in the negative pressure isolation room.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8A358FD-48D8-44B6-92F7-E8957FCFA3ED}" type="slidenum">
              <a:rPr lang="en-US"/>
              <a:pPr>
                <a:defRPr/>
              </a:pPr>
              <a:t>41</a:t>
            </a:fld>
            <a:endParaRPr lang="en-US"/>
          </a:p>
        </p:txBody>
      </p:sp>
      <p:sp>
        <p:nvSpPr>
          <p:cNvPr id="160770" name="Rectangle 2"/>
          <p:cNvSpPr>
            <a:spLocks noGrp="1" noChangeArrowheads="1"/>
          </p:cNvSpPr>
          <p:nvPr>
            <p:ph type="title"/>
          </p:nvPr>
        </p:nvSpPr>
        <p:spPr/>
        <p:txBody>
          <a:bodyPr/>
          <a:lstStyle/>
          <a:p>
            <a:pPr eaLnBrk="1" hangingPunct="1">
              <a:defRPr/>
            </a:pPr>
            <a:r>
              <a:rPr lang="en-US"/>
              <a:t>Sputum Specimen Collection</a:t>
            </a:r>
          </a:p>
        </p:txBody>
      </p:sp>
      <p:sp>
        <p:nvSpPr>
          <p:cNvPr id="160771" name="Rectangle 3"/>
          <p:cNvSpPr>
            <a:spLocks noGrp="1" noChangeArrowheads="1"/>
          </p:cNvSpPr>
          <p:nvPr>
            <p:ph type="body" idx="1"/>
          </p:nvPr>
        </p:nvSpPr>
        <p:spPr>
          <a:xfrm>
            <a:off x="457200" y="1600200"/>
            <a:ext cx="8229600" cy="3581400"/>
          </a:xfrm>
        </p:spPr>
        <p:txBody>
          <a:bodyPr/>
          <a:lstStyle/>
          <a:p>
            <a:pPr eaLnBrk="1" hangingPunct="1">
              <a:defRPr/>
            </a:pPr>
            <a:r>
              <a:rPr lang="en-US" sz="2800"/>
              <a:t>Must have at least 3 consecutive sputum specimen collected in 8-24 hours interval.</a:t>
            </a:r>
          </a:p>
          <a:p>
            <a:pPr eaLnBrk="1" hangingPunct="1">
              <a:defRPr/>
            </a:pPr>
            <a:r>
              <a:rPr lang="en-US" sz="2800"/>
              <a:t>At least 1 sputum must be an early morning specimen.</a:t>
            </a:r>
          </a:p>
          <a:p>
            <a:pPr eaLnBrk="1" hangingPunct="1">
              <a:defRPr/>
            </a:pPr>
            <a:r>
              <a:rPr lang="en-US" sz="2800"/>
              <a:t>Sputum specimen must be collected in an Airborne Infection Isolation (AII) Room or Sputum Induction Booth.</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51EB417D-E728-4319-B479-D658E9331B87}" type="slidenum">
              <a:rPr lang="en-US"/>
              <a:pPr>
                <a:defRPr/>
              </a:pPr>
              <a:t>42</a:t>
            </a:fld>
            <a:endParaRPr lang="en-US"/>
          </a:p>
        </p:txBody>
      </p:sp>
      <p:pic>
        <p:nvPicPr>
          <p:cNvPr id="16387" name="Picture 2" descr="AirborneRoom2"/>
          <p:cNvPicPr>
            <a:picLocks noChangeAspect="1" noChangeArrowheads="1"/>
          </p:cNvPicPr>
          <p:nvPr/>
        </p:nvPicPr>
        <p:blipFill>
          <a:blip r:embed="rId2" cstate="print"/>
          <a:srcRect/>
          <a:stretch>
            <a:fillRect/>
          </a:stretch>
        </p:blipFill>
        <p:spPr bwMode="auto">
          <a:xfrm>
            <a:off x="2419350" y="381000"/>
            <a:ext cx="4057650" cy="4572000"/>
          </a:xfrm>
          <a:prstGeom prst="rect">
            <a:avLst/>
          </a:prstGeom>
          <a:noFill/>
          <a:ln w="9525">
            <a:solidFill>
              <a:schemeClr val="tx1"/>
            </a:solidFill>
            <a:miter lim="800000"/>
            <a:headEnd/>
            <a:tailEnd/>
          </a:ln>
        </p:spPr>
      </p:pic>
      <p:sp>
        <p:nvSpPr>
          <p:cNvPr id="16388" name="Text Box 4"/>
          <p:cNvSpPr txBox="1">
            <a:spLocks noChangeArrowheads="1"/>
          </p:cNvSpPr>
          <p:nvPr/>
        </p:nvSpPr>
        <p:spPr bwMode="auto">
          <a:xfrm>
            <a:off x="6096000" y="533400"/>
            <a:ext cx="1568450" cy="457200"/>
          </a:xfrm>
          <a:prstGeom prst="rect">
            <a:avLst/>
          </a:prstGeom>
          <a:noFill/>
          <a:ln w="9525">
            <a:noFill/>
            <a:miter lim="800000"/>
            <a:headEnd/>
            <a:tailEnd/>
          </a:ln>
        </p:spPr>
        <p:txBody>
          <a:bodyPr wrap="none">
            <a:spAutoFit/>
          </a:bodyPr>
          <a:lstStyle/>
          <a:p>
            <a:pPr eaLnBrk="1" hangingPunct="1"/>
            <a:r>
              <a:rPr lang="en-US" sz="2400" b="1">
                <a:solidFill>
                  <a:srgbClr val="FF0000"/>
                </a:solidFill>
                <a:latin typeface="Times New Roman" pitchFamily="18" charset="0"/>
                <a:sym typeface="Symbol" pitchFamily="18" charset="2"/>
              </a:rPr>
              <a:t>Monitor</a:t>
            </a:r>
            <a:endParaRPr lang="en-US" sz="2400" b="1">
              <a:solidFill>
                <a:srgbClr val="FF0000"/>
              </a:solidFill>
              <a:latin typeface="Times New Roman" pitchFamily="18" charset="0"/>
            </a:endParaRPr>
          </a:p>
        </p:txBody>
      </p:sp>
      <p:sp>
        <p:nvSpPr>
          <p:cNvPr id="16389" name="Text Box 5"/>
          <p:cNvSpPr txBox="1">
            <a:spLocks noChangeArrowheads="1"/>
          </p:cNvSpPr>
          <p:nvPr/>
        </p:nvSpPr>
        <p:spPr bwMode="auto">
          <a:xfrm>
            <a:off x="6553200" y="2667000"/>
            <a:ext cx="1062038" cy="457200"/>
          </a:xfrm>
          <a:prstGeom prst="rect">
            <a:avLst/>
          </a:prstGeom>
          <a:noFill/>
          <a:ln w="9525">
            <a:noFill/>
            <a:miter lim="800000"/>
            <a:headEnd/>
            <a:tailEnd/>
          </a:ln>
        </p:spPr>
        <p:txBody>
          <a:bodyPr wrap="none">
            <a:spAutoFit/>
          </a:bodyPr>
          <a:lstStyle/>
          <a:p>
            <a:pPr eaLnBrk="1" hangingPunct="1"/>
            <a:r>
              <a:rPr lang="en-US" sz="2400" b="1">
                <a:solidFill>
                  <a:srgbClr val="FF0000"/>
                </a:solidFill>
                <a:latin typeface="Times New Roman" pitchFamily="18" charset="0"/>
                <a:sym typeface="Symbol" pitchFamily="18" charset="2"/>
              </a:rPr>
              <a:t>Sign</a:t>
            </a:r>
            <a:endParaRPr lang="en-US" sz="2400" b="1">
              <a:solidFill>
                <a:srgbClr val="FF0000"/>
              </a:solidFill>
              <a:latin typeface="Times New Roman" pitchFamily="18" charset="0"/>
            </a:endParaRPr>
          </a:p>
        </p:txBody>
      </p:sp>
      <p:sp>
        <p:nvSpPr>
          <p:cNvPr id="16390" name="Text Box 6"/>
          <p:cNvSpPr txBox="1">
            <a:spLocks noChangeArrowheads="1"/>
          </p:cNvSpPr>
          <p:nvPr/>
        </p:nvSpPr>
        <p:spPr bwMode="auto">
          <a:xfrm>
            <a:off x="2671763" y="3048000"/>
            <a:ext cx="1214437" cy="457200"/>
          </a:xfrm>
          <a:prstGeom prst="rect">
            <a:avLst/>
          </a:prstGeom>
          <a:noFill/>
          <a:ln w="9525">
            <a:noFill/>
            <a:miter lim="800000"/>
            <a:headEnd/>
            <a:tailEnd/>
          </a:ln>
        </p:spPr>
        <p:txBody>
          <a:bodyPr wrap="none">
            <a:spAutoFit/>
          </a:bodyPr>
          <a:lstStyle/>
          <a:p>
            <a:pPr eaLnBrk="1" hangingPunct="1"/>
            <a:r>
              <a:rPr lang="en-US" sz="2400" b="1">
                <a:solidFill>
                  <a:srgbClr val="FF0000"/>
                </a:solidFill>
                <a:latin typeface="Times New Roman" pitchFamily="18" charset="0"/>
              </a:rPr>
              <a:t>Mask</a:t>
            </a:r>
            <a:r>
              <a:rPr lang="en-US" sz="2400" b="1">
                <a:solidFill>
                  <a:srgbClr val="FF0000"/>
                </a:solidFill>
                <a:latin typeface="Times New Roman" pitchFamily="18" charset="0"/>
                <a:sym typeface="Symbol" pitchFamily="18" charset="2"/>
              </a:rPr>
              <a:t></a:t>
            </a:r>
            <a:endParaRPr lang="en-US" sz="2400" b="1">
              <a:solidFill>
                <a:srgbClr val="FF0000"/>
              </a:solidFill>
              <a:latin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pPr>
              <a:defRPr/>
            </a:pPr>
            <a:fld id="{18E27901-2AEE-4172-BED6-D82842056B9E}" type="slidenum">
              <a:rPr lang="en-US"/>
              <a:pPr>
                <a:defRPr/>
              </a:pPr>
              <a:t>43</a:t>
            </a:fld>
            <a:endParaRPr lang="en-US"/>
          </a:p>
        </p:txBody>
      </p:sp>
      <p:sp>
        <p:nvSpPr>
          <p:cNvPr id="38914" name="Rectangle 2"/>
          <p:cNvSpPr>
            <a:spLocks noGrp="1" noChangeArrowheads="1"/>
          </p:cNvSpPr>
          <p:nvPr>
            <p:ph type="title"/>
          </p:nvPr>
        </p:nvSpPr>
        <p:spPr>
          <a:xfrm>
            <a:off x="685800" y="152400"/>
            <a:ext cx="7772400" cy="990600"/>
          </a:xfrm>
        </p:spPr>
        <p:txBody>
          <a:bodyPr/>
          <a:lstStyle/>
          <a:p>
            <a:pPr eaLnBrk="1" hangingPunct="1">
              <a:defRPr/>
            </a:pPr>
            <a:r>
              <a:rPr lang="en-US" sz="3600">
                <a:solidFill>
                  <a:srgbClr val="FF3300"/>
                </a:solidFill>
                <a:latin typeface="Stencil" pitchFamily="82" charset="0"/>
              </a:rPr>
              <a:t>Protect Yourself from Exposure to TB!</a:t>
            </a:r>
          </a:p>
        </p:txBody>
      </p:sp>
      <p:sp>
        <p:nvSpPr>
          <p:cNvPr id="38915" name="Rectangle 3"/>
          <p:cNvSpPr>
            <a:spLocks noGrp="1" noChangeArrowheads="1"/>
          </p:cNvSpPr>
          <p:nvPr>
            <p:ph type="body" idx="1"/>
          </p:nvPr>
        </p:nvSpPr>
        <p:spPr>
          <a:xfrm>
            <a:off x="381000" y="1295400"/>
            <a:ext cx="4038600" cy="3810000"/>
          </a:xfrm>
        </p:spPr>
        <p:txBody>
          <a:bodyPr/>
          <a:lstStyle/>
          <a:p>
            <a:pPr eaLnBrk="1" hangingPunct="1">
              <a:lnSpc>
                <a:spcPct val="80000"/>
              </a:lnSpc>
              <a:defRPr/>
            </a:pPr>
            <a:r>
              <a:rPr lang="en-US" sz="2000"/>
              <a:t>HCWs (and visitors) put on an N95 respirator and perform a fit check before entering the room</a:t>
            </a:r>
          </a:p>
          <a:p>
            <a:pPr eaLnBrk="1" hangingPunct="1">
              <a:lnSpc>
                <a:spcPct val="80000"/>
              </a:lnSpc>
              <a:buFont typeface="Wingdings" pitchFamily="2" charset="2"/>
              <a:buNone/>
              <a:defRPr/>
            </a:pPr>
            <a:endParaRPr lang="en-US" sz="2000"/>
          </a:p>
          <a:p>
            <a:pPr eaLnBrk="1" hangingPunct="1">
              <a:lnSpc>
                <a:spcPct val="80000"/>
              </a:lnSpc>
              <a:defRPr/>
            </a:pPr>
            <a:r>
              <a:rPr lang="en-US" sz="2000"/>
              <a:t>Check the mechanical monitor to assure the room is under negative pressure</a:t>
            </a:r>
          </a:p>
          <a:p>
            <a:pPr eaLnBrk="1" hangingPunct="1">
              <a:lnSpc>
                <a:spcPct val="80000"/>
              </a:lnSpc>
              <a:buFont typeface="Wingdings" pitchFamily="2" charset="2"/>
              <a:buNone/>
              <a:defRPr/>
            </a:pPr>
            <a:endParaRPr lang="en-US" sz="2000"/>
          </a:p>
          <a:p>
            <a:pPr eaLnBrk="1" hangingPunct="1">
              <a:lnSpc>
                <a:spcPct val="80000"/>
              </a:lnSpc>
              <a:defRPr/>
            </a:pPr>
            <a:r>
              <a:rPr lang="en-US" sz="2000"/>
              <a:t>Place a surgical mask on patients when they are out of the Airborne Infection Isolation (AII) Room. Notify receiving department.</a:t>
            </a:r>
          </a:p>
        </p:txBody>
      </p:sp>
      <p:grpSp>
        <p:nvGrpSpPr>
          <p:cNvPr id="2" name="Group 4"/>
          <p:cNvGrpSpPr>
            <a:grpSpLocks/>
          </p:cNvGrpSpPr>
          <p:nvPr/>
        </p:nvGrpSpPr>
        <p:grpSpPr bwMode="auto">
          <a:xfrm>
            <a:off x="4876800" y="1219200"/>
            <a:ext cx="3200400" cy="1905000"/>
            <a:chOff x="2592" y="336"/>
            <a:chExt cx="2304" cy="1333"/>
          </a:xfrm>
        </p:grpSpPr>
        <p:pic>
          <p:nvPicPr>
            <p:cNvPr id="17418" name="Picture 5" descr="Masks"/>
            <p:cNvPicPr>
              <a:picLocks noChangeAspect="1" noChangeArrowheads="1"/>
            </p:cNvPicPr>
            <p:nvPr/>
          </p:nvPicPr>
          <p:blipFill>
            <a:blip r:embed="rId2" cstate="print"/>
            <a:srcRect/>
            <a:stretch>
              <a:fillRect/>
            </a:stretch>
          </p:blipFill>
          <p:spPr bwMode="auto">
            <a:xfrm>
              <a:off x="2592" y="336"/>
              <a:ext cx="2304" cy="1333"/>
            </a:xfrm>
            <a:prstGeom prst="rect">
              <a:avLst/>
            </a:prstGeom>
            <a:noFill/>
            <a:ln w="19050">
              <a:solidFill>
                <a:srgbClr val="000000"/>
              </a:solidFill>
              <a:miter lim="800000"/>
              <a:headEnd/>
              <a:tailEnd/>
            </a:ln>
          </p:spPr>
        </p:pic>
        <p:sp>
          <p:nvSpPr>
            <p:cNvPr id="17419" name="Text Box 6"/>
            <p:cNvSpPr txBox="1">
              <a:spLocks noChangeArrowheads="1"/>
            </p:cNvSpPr>
            <p:nvPr/>
          </p:nvSpPr>
          <p:spPr bwMode="auto">
            <a:xfrm>
              <a:off x="2865" y="671"/>
              <a:ext cx="511" cy="320"/>
            </a:xfrm>
            <a:prstGeom prst="rect">
              <a:avLst/>
            </a:prstGeom>
            <a:noFill/>
            <a:ln w="9525">
              <a:noFill/>
              <a:miter lim="800000"/>
              <a:headEnd/>
              <a:tailEnd/>
            </a:ln>
          </p:spPr>
          <p:txBody>
            <a:bodyPr wrap="none">
              <a:spAutoFit/>
            </a:bodyPr>
            <a:lstStyle/>
            <a:p>
              <a:pPr eaLnBrk="1" hangingPunct="1"/>
              <a:r>
                <a:rPr lang="en-US" sz="2400" b="1">
                  <a:solidFill>
                    <a:schemeClr val="bg1"/>
                  </a:solidFill>
                  <a:latin typeface="Times New Roman" pitchFamily="18" charset="0"/>
                </a:rPr>
                <a:t>N95</a:t>
              </a:r>
            </a:p>
          </p:txBody>
        </p:sp>
        <p:sp>
          <p:nvSpPr>
            <p:cNvPr id="17420" name="Text Box 7"/>
            <p:cNvSpPr txBox="1">
              <a:spLocks noChangeArrowheads="1"/>
            </p:cNvSpPr>
            <p:nvPr/>
          </p:nvSpPr>
          <p:spPr bwMode="auto">
            <a:xfrm>
              <a:off x="3880" y="970"/>
              <a:ext cx="912" cy="576"/>
            </a:xfrm>
            <a:prstGeom prst="rect">
              <a:avLst/>
            </a:prstGeom>
            <a:noFill/>
            <a:ln w="9525">
              <a:noFill/>
              <a:miter lim="800000"/>
              <a:headEnd/>
              <a:tailEnd/>
            </a:ln>
          </p:spPr>
          <p:txBody>
            <a:bodyPr wrap="none">
              <a:spAutoFit/>
            </a:bodyPr>
            <a:lstStyle/>
            <a:p>
              <a:pPr algn="ctr" eaLnBrk="1" hangingPunct="1"/>
              <a:r>
                <a:rPr lang="en-US" sz="2400" b="1">
                  <a:latin typeface="Times New Roman" pitchFamily="18" charset="0"/>
                </a:rPr>
                <a:t>Surgical</a:t>
              </a:r>
            </a:p>
            <a:p>
              <a:pPr algn="ctr" eaLnBrk="1" hangingPunct="1"/>
              <a:r>
                <a:rPr lang="en-US" sz="2400" b="1">
                  <a:latin typeface="Times New Roman" pitchFamily="18" charset="0"/>
                </a:rPr>
                <a:t>mask</a:t>
              </a:r>
            </a:p>
          </p:txBody>
        </p:sp>
      </p:grpSp>
      <p:pic>
        <p:nvPicPr>
          <p:cNvPr id="17414" name="Picture 8" descr="TB monitor"/>
          <p:cNvPicPr>
            <a:picLocks noChangeAspect="1" noChangeArrowheads="1"/>
          </p:cNvPicPr>
          <p:nvPr/>
        </p:nvPicPr>
        <p:blipFill>
          <a:blip r:embed="rId3" cstate="print"/>
          <a:srcRect/>
          <a:stretch>
            <a:fillRect/>
          </a:stretch>
        </p:blipFill>
        <p:spPr bwMode="auto">
          <a:xfrm>
            <a:off x="5410200" y="3200400"/>
            <a:ext cx="2246313" cy="2495550"/>
          </a:xfrm>
          <a:prstGeom prst="rect">
            <a:avLst/>
          </a:prstGeom>
          <a:noFill/>
          <a:ln w="9525">
            <a:solidFill>
              <a:schemeClr val="tx1"/>
            </a:solidFill>
            <a:miter lim="800000"/>
            <a:headEnd/>
            <a:tailEnd/>
          </a:ln>
        </p:spPr>
      </p:pic>
      <p:sp>
        <p:nvSpPr>
          <p:cNvPr id="38921" name="Text Box 9"/>
          <p:cNvSpPr txBox="1">
            <a:spLocks noChangeArrowheads="1"/>
          </p:cNvSpPr>
          <p:nvPr/>
        </p:nvSpPr>
        <p:spPr bwMode="auto">
          <a:xfrm>
            <a:off x="5181600" y="5029200"/>
            <a:ext cx="2847975" cy="457200"/>
          </a:xfrm>
          <a:prstGeom prst="rect">
            <a:avLst/>
          </a:prstGeom>
          <a:noFill/>
          <a:ln w="9525">
            <a:noFill/>
            <a:miter lim="800000"/>
            <a:headEnd/>
            <a:tailEnd/>
          </a:ln>
          <a:effectLst/>
        </p:spPr>
        <p:txBody>
          <a:bodyPr wrap="none">
            <a:spAutoFit/>
          </a:bodyPr>
          <a:lstStyle/>
          <a:p>
            <a:pPr eaLnBrk="1" hangingPunct="1">
              <a:defRPr/>
            </a:pPr>
            <a:r>
              <a:rPr lang="en-US" sz="2400" b="1">
                <a:effectLst>
                  <a:outerShdw blurRad="38100" dist="38100" dir="2700000" algn="tl">
                    <a:srgbClr val="000000"/>
                  </a:outerShdw>
                </a:effectLst>
                <a:latin typeface="Times New Roman" pitchFamily="18" charset="0"/>
              </a:rPr>
              <a:t>Mechanical Monitor</a:t>
            </a:r>
          </a:p>
        </p:txBody>
      </p:sp>
      <p:sp>
        <p:nvSpPr>
          <p:cNvPr id="17416" name="Line 10"/>
          <p:cNvSpPr>
            <a:spLocks noChangeShapeType="1"/>
          </p:cNvSpPr>
          <p:nvPr/>
        </p:nvSpPr>
        <p:spPr bwMode="auto">
          <a:xfrm flipV="1">
            <a:off x="6096000" y="4419600"/>
            <a:ext cx="457200" cy="5334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D7A66DC2-74CC-439F-ADF0-A9A0A896F41F}" type="slidenum">
              <a:rPr lang="en-US"/>
              <a:pPr>
                <a:defRPr/>
              </a:pPr>
              <a:t>44</a:t>
            </a:fld>
            <a:endParaRPr lang="en-US"/>
          </a:p>
        </p:txBody>
      </p:sp>
      <p:sp>
        <p:nvSpPr>
          <p:cNvPr id="45058" name="Rectangle 2"/>
          <p:cNvSpPr>
            <a:spLocks noGrp="1" noChangeArrowheads="1"/>
          </p:cNvSpPr>
          <p:nvPr>
            <p:ph type="title"/>
          </p:nvPr>
        </p:nvSpPr>
        <p:spPr>
          <a:xfrm>
            <a:off x="457200" y="79375"/>
            <a:ext cx="8229600" cy="1139825"/>
          </a:xfrm>
        </p:spPr>
        <p:txBody>
          <a:bodyPr/>
          <a:lstStyle/>
          <a:p>
            <a:pPr eaLnBrk="1" hangingPunct="1">
              <a:defRPr/>
            </a:pPr>
            <a:r>
              <a:rPr lang="en-US" sz="3600"/>
              <a:t>Medical Evaluation Following a Positive Tuberculin Skin Test</a:t>
            </a:r>
          </a:p>
        </p:txBody>
      </p:sp>
      <p:sp>
        <p:nvSpPr>
          <p:cNvPr id="45059" name="Rectangle 3"/>
          <p:cNvSpPr>
            <a:spLocks noGrp="1" noChangeArrowheads="1"/>
          </p:cNvSpPr>
          <p:nvPr>
            <p:ph type="body" idx="1"/>
          </p:nvPr>
        </p:nvSpPr>
        <p:spPr>
          <a:xfrm>
            <a:off x="457200" y="1295400"/>
            <a:ext cx="8229600" cy="3962400"/>
          </a:xfrm>
        </p:spPr>
        <p:txBody>
          <a:bodyPr/>
          <a:lstStyle/>
          <a:p>
            <a:pPr marL="0" indent="0" eaLnBrk="1" hangingPunct="1">
              <a:buFont typeface="Wingdings" pitchFamily="2" charset="2"/>
              <a:buNone/>
              <a:defRPr/>
            </a:pPr>
            <a:r>
              <a:rPr lang="en-US"/>
              <a:t>The medical evaluation is performed by the Employee Health Service and may include the following:</a:t>
            </a:r>
          </a:p>
          <a:p>
            <a:pPr marL="0" indent="0" eaLnBrk="1" hangingPunct="1">
              <a:defRPr/>
            </a:pPr>
            <a:r>
              <a:rPr lang="en-US"/>
              <a:t> Health Evaluation</a:t>
            </a:r>
          </a:p>
          <a:p>
            <a:pPr marL="0" indent="0" eaLnBrk="1" hangingPunct="1">
              <a:defRPr/>
            </a:pPr>
            <a:r>
              <a:rPr lang="en-US"/>
              <a:t> Chest X-Ray</a:t>
            </a:r>
          </a:p>
          <a:p>
            <a:pPr marL="0" indent="0" eaLnBrk="1" hangingPunct="1">
              <a:defRPr/>
            </a:pPr>
            <a:r>
              <a:rPr lang="en-US"/>
              <a:t> Sputum cultures</a:t>
            </a:r>
          </a:p>
          <a:p>
            <a:pPr marL="0" indent="0" eaLnBrk="1" hangingPunct="1">
              <a:defRPr/>
            </a:pPr>
            <a:r>
              <a:rPr lang="en-US"/>
              <a:t> Medication</a:t>
            </a:r>
          </a:p>
        </p:txBody>
      </p:sp>
      <p:pic>
        <p:nvPicPr>
          <p:cNvPr id="19461" name="Picture 4" descr="PE01061_"/>
          <p:cNvPicPr>
            <a:picLocks noChangeAspect="1" noChangeArrowheads="1"/>
          </p:cNvPicPr>
          <p:nvPr/>
        </p:nvPicPr>
        <p:blipFill>
          <a:blip r:embed="rId2" cstate="print"/>
          <a:srcRect/>
          <a:stretch>
            <a:fillRect/>
          </a:stretch>
        </p:blipFill>
        <p:spPr bwMode="auto">
          <a:xfrm>
            <a:off x="7162800" y="2286000"/>
            <a:ext cx="1579563" cy="1268413"/>
          </a:xfrm>
          <a:prstGeom prst="rect">
            <a:avLst/>
          </a:prstGeom>
          <a:noFill/>
          <a:ln w="9525">
            <a:noFill/>
            <a:miter lim="800000"/>
            <a:headEnd/>
            <a:tailEnd/>
          </a:ln>
        </p:spPr>
      </p:pic>
      <p:pic>
        <p:nvPicPr>
          <p:cNvPr id="19462" name="Picture 5" descr="BD08415_"/>
          <p:cNvPicPr>
            <a:picLocks noChangeAspect="1" noChangeArrowheads="1"/>
          </p:cNvPicPr>
          <p:nvPr/>
        </p:nvPicPr>
        <p:blipFill>
          <a:blip r:embed="rId3" cstate="print"/>
          <a:srcRect/>
          <a:stretch>
            <a:fillRect/>
          </a:stretch>
        </p:blipFill>
        <p:spPr bwMode="auto">
          <a:xfrm>
            <a:off x="6705600" y="3657600"/>
            <a:ext cx="1770063" cy="1374775"/>
          </a:xfrm>
          <a:prstGeom prst="rect">
            <a:avLst/>
          </a:prstGeom>
          <a:noFill/>
          <a:ln w="9525">
            <a:noFill/>
            <a:miter lim="800000"/>
            <a:headEnd/>
            <a:tailEnd/>
          </a:ln>
        </p:spPr>
      </p:pic>
      <p:pic>
        <p:nvPicPr>
          <p:cNvPr id="19463" name="Picture 6" descr="PE02712_"/>
          <p:cNvPicPr>
            <a:picLocks noChangeAspect="1" noChangeArrowheads="1"/>
          </p:cNvPicPr>
          <p:nvPr/>
        </p:nvPicPr>
        <p:blipFill>
          <a:blip r:embed="rId4" cstate="print"/>
          <a:srcRect/>
          <a:stretch>
            <a:fillRect/>
          </a:stretch>
        </p:blipFill>
        <p:spPr bwMode="auto">
          <a:xfrm>
            <a:off x="4572000" y="2895600"/>
            <a:ext cx="1849438" cy="1797050"/>
          </a:xfrm>
          <a:prstGeom prst="rect">
            <a:avLst/>
          </a:prstGeom>
          <a:noFill/>
          <a:ln w="9525">
            <a:noFill/>
            <a:miter lim="800000"/>
            <a:headEnd/>
            <a:tailEnd/>
          </a:ln>
        </p:spPr>
      </p:pic>
      <p:sp>
        <p:nvSpPr>
          <p:cNvPr id="19464" name="Line 7"/>
          <p:cNvSpPr>
            <a:spLocks noChangeShapeType="1"/>
          </p:cNvSpPr>
          <p:nvPr/>
        </p:nvSpPr>
        <p:spPr bwMode="auto">
          <a:xfrm>
            <a:off x="762000" y="1219200"/>
            <a:ext cx="7315200" cy="0"/>
          </a:xfrm>
          <a:prstGeom prst="line">
            <a:avLst/>
          </a:prstGeom>
          <a:noFill/>
          <a:ln w="9525">
            <a:solidFill>
              <a:schemeClr val="tx1"/>
            </a:solidFill>
            <a:round/>
            <a:headEnd/>
            <a:tailEnd/>
          </a:ln>
        </p:spPr>
        <p:txBody>
          <a:bodyPr/>
          <a:lstStyle/>
          <a:p>
            <a:endParaRPr lang="en-US"/>
          </a:p>
        </p:txBody>
      </p:sp>
      <p:sp>
        <p:nvSpPr>
          <p:cNvPr id="19465" name="Rectangle 8"/>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p>
        </p:txBody>
      </p:sp>
      <p:sp>
        <p:nvSpPr>
          <p:cNvPr id="19466" name="Rectangle 9"/>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20570B43-C925-4CE0-8FD8-B6BACB944660}" type="slidenum">
              <a:rPr lang="en-US"/>
              <a:pPr>
                <a:defRPr/>
              </a:pPr>
              <a:t>45</a:t>
            </a:fld>
            <a:endParaRPr lang="en-US"/>
          </a:p>
        </p:txBody>
      </p:sp>
      <p:sp>
        <p:nvSpPr>
          <p:cNvPr id="44034" name="Rectangle 2"/>
          <p:cNvSpPr>
            <a:spLocks noGrp="1" noChangeArrowheads="1"/>
          </p:cNvSpPr>
          <p:nvPr>
            <p:ph type="title"/>
          </p:nvPr>
        </p:nvSpPr>
        <p:spPr>
          <a:xfrm>
            <a:off x="685800" y="533400"/>
            <a:ext cx="7772400" cy="1143000"/>
          </a:xfrm>
        </p:spPr>
        <p:txBody>
          <a:bodyPr/>
          <a:lstStyle/>
          <a:p>
            <a:pPr eaLnBrk="1" hangingPunct="1">
              <a:defRPr/>
            </a:pPr>
            <a:r>
              <a:rPr lang="en-US" sz="3200"/>
              <a:t>Stroger Hospital </a:t>
            </a:r>
            <a:br>
              <a:rPr lang="en-US" sz="3200"/>
            </a:br>
            <a:r>
              <a:rPr lang="en-US" sz="3200"/>
              <a:t>2009 PPD Conversion Rate</a:t>
            </a:r>
          </a:p>
        </p:txBody>
      </p:sp>
      <p:sp>
        <p:nvSpPr>
          <p:cNvPr id="21508" name="Rectangle 3"/>
          <p:cNvSpPr>
            <a:spLocks noChangeArrowheads="1"/>
          </p:cNvSpPr>
          <p:nvPr/>
        </p:nvSpPr>
        <p:spPr bwMode="auto">
          <a:xfrm>
            <a:off x="152400" y="1905000"/>
            <a:ext cx="4267200" cy="3429000"/>
          </a:xfrm>
          <a:prstGeom prst="rect">
            <a:avLst/>
          </a:prstGeom>
          <a:noFill/>
          <a:ln w="9525">
            <a:solidFill>
              <a:srgbClr val="FF3300"/>
            </a:solidFill>
            <a:miter lim="800000"/>
            <a:headEnd/>
            <a:tailEnd/>
          </a:ln>
        </p:spPr>
        <p:txBody>
          <a:bodyPr wrap="none" anchor="ctr"/>
          <a:lstStyle/>
          <a:p>
            <a:pPr algn="ctr" eaLnBrk="1" hangingPunct="1">
              <a:spcBef>
                <a:spcPct val="20000"/>
              </a:spcBef>
            </a:pPr>
            <a:r>
              <a:rPr lang="en-US" sz="2400">
                <a:latin typeface="Arial Unicode MS" pitchFamily="34" charset="-128"/>
              </a:rPr>
              <a:t>15 Conversions</a:t>
            </a:r>
          </a:p>
          <a:p>
            <a:pPr algn="ctr" eaLnBrk="1" hangingPunct="1">
              <a:spcBef>
                <a:spcPct val="20000"/>
              </a:spcBef>
            </a:pPr>
            <a:endParaRPr lang="en-US" sz="2400">
              <a:latin typeface="Arial Unicode MS" pitchFamily="34" charset="-128"/>
            </a:endParaRPr>
          </a:p>
          <a:p>
            <a:pPr algn="ctr" eaLnBrk="1" hangingPunct="1">
              <a:spcBef>
                <a:spcPct val="20000"/>
              </a:spcBef>
            </a:pPr>
            <a:r>
              <a:rPr lang="en-US" sz="2400">
                <a:latin typeface="Arial Unicode MS" pitchFamily="34" charset="-128"/>
              </a:rPr>
              <a:t>4,338 PPDs Placed</a:t>
            </a:r>
          </a:p>
          <a:p>
            <a:pPr algn="ctr" eaLnBrk="1" hangingPunct="1">
              <a:spcBef>
                <a:spcPct val="20000"/>
              </a:spcBef>
            </a:pPr>
            <a:endParaRPr lang="en-US" sz="2400">
              <a:latin typeface="Arial Unicode MS" pitchFamily="34" charset="-128"/>
            </a:endParaRPr>
          </a:p>
          <a:p>
            <a:pPr algn="ctr" eaLnBrk="1" hangingPunct="1">
              <a:spcBef>
                <a:spcPct val="20000"/>
              </a:spcBef>
            </a:pPr>
            <a:r>
              <a:rPr lang="en-US" sz="2400">
                <a:latin typeface="Arial Unicode MS" pitchFamily="34" charset="-128"/>
              </a:rPr>
              <a:t>Conversion Rate = 0.3%</a:t>
            </a:r>
          </a:p>
        </p:txBody>
      </p:sp>
      <p:sp>
        <p:nvSpPr>
          <p:cNvPr id="21509" name="Rectangle 4"/>
          <p:cNvSpPr>
            <a:spLocks noChangeArrowheads="1"/>
          </p:cNvSpPr>
          <p:nvPr/>
        </p:nvSpPr>
        <p:spPr bwMode="auto">
          <a:xfrm>
            <a:off x="4648200" y="1905000"/>
            <a:ext cx="4343400" cy="3429000"/>
          </a:xfrm>
          <a:prstGeom prst="rect">
            <a:avLst/>
          </a:prstGeom>
          <a:noFill/>
          <a:ln w="9525">
            <a:solidFill>
              <a:srgbClr val="FF3300"/>
            </a:solidFill>
            <a:miter lim="800000"/>
            <a:headEnd/>
            <a:tailEnd/>
          </a:ln>
        </p:spPr>
        <p:txBody>
          <a:bodyPr wrap="none" anchor="ctr"/>
          <a:lstStyle/>
          <a:p>
            <a:pPr eaLnBrk="1" hangingPunct="1">
              <a:buClr>
                <a:srgbClr val="FF3300"/>
              </a:buClr>
              <a:buFontTx/>
              <a:buChar char="•"/>
              <a:tabLst>
                <a:tab pos="339725" algn="l"/>
              </a:tabLst>
            </a:pPr>
            <a:r>
              <a:rPr lang="en-US" sz="2400">
                <a:latin typeface="Arial Unicode MS" pitchFamily="34" charset="-128"/>
              </a:rPr>
              <a:t> The risk of occupational </a:t>
            </a:r>
            <a:br>
              <a:rPr lang="en-US" sz="2400">
                <a:latin typeface="Arial Unicode MS" pitchFamily="34" charset="-128"/>
              </a:rPr>
            </a:br>
            <a:r>
              <a:rPr lang="en-US" sz="2400">
                <a:latin typeface="Arial Unicode MS" pitchFamily="34" charset="-128"/>
              </a:rPr>
              <a:t>	tuberculosis at Stroger</a:t>
            </a:r>
            <a:br>
              <a:rPr lang="en-US" sz="2400">
                <a:latin typeface="Arial Unicode MS" pitchFamily="34" charset="-128"/>
              </a:rPr>
            </a:br>
            <a:r>
              <a:rPr lang="en-US" sz="2400">
                <a:latin typeface="Arial Unicode MS" pitchFamily="34" charset="-128"/>
              </a:rPr>
              <a:t>	is low.</a:t>
            </a:r>
          </a:p>
          <a:p>
            <a:pPr eaLnBrk="1" hangingPunct="1">
              <a:buClr>
                <a:srgbClr val="FF3300"/>
              </a:buClr>
              <a:buFontTx/>
              <a:buChar char="•"/>
              <a:tabLst>
                <a:tab pos="339725" algn="l"/>
              </a:tabLst>
            </a:pPr>
            <a:r>
              <a:rPr lang="en-US" sz="2400">
                <a:latin typeface="Arial Unicode MS" pitchFamily="34" charset="-128"/>
              </a:rPr>
              <a:t> 	Most employees at risk for</a:t>
            </a:r>
          </a:p>
          <a:p>
            <a:pPr eaLnBrk="1" hangingPunct="1">
              <a:buClr>
                <a:srgbClr val="FF3300"/>
              </a:buClr>
              <a:tabLst>
                <a:tab pos="339725" algn="l"/>
              </a:tabLst>
            </a:pPr>
            <a:r>
              <a:rPr lang="en-US" sz="2400">
                <a:latin typeface="Arial Unicode MS" pitchFamily="34" charset="-128"/>
              </a:rPr>
              <a:t>	exposure are tested</a:t>
            </a:r>
          </a:p>
          <a:p>
            <a:pPr eaLnBrk="1" hangingPunct="1">
              <a:buClr>
                <a:srgbClr val="FF3300"/>
              </a:buClr>
              <a:tabLst>
                <a:tab pos="339725" algn="l"/>
              </a:tabLst>
            </a:pPr>
            <a:r>
              <a:rPr lang="en-US" sz="2400">
                <a:latin typeface="Arial Unicode MS" pitchFamily="34" charset="-128"/>
              </a:rPr>
              <a:t>	every 12 months.</a:t>
            </a:r>
            <a:endParaRPr lang="en-US" sz="2400">
              <a:solidFill>
                <a:srgbClr val="FF0000"/>
              </a:solidFill>
              <a:latin typeface="Arial Unicode MS" pitchFamily="34" charset="-128"/>
            </a:endParaRPr>
          </a:p>
          <a:p>
            <a:pPr eaLnBrk="1" hangingPunct="1">
              <a:buClr>
                <a:srgbClr val="FF3300"/>
              </a:buClr>
              <a:buFontTx/>
              <a:buChar char="•"/>
              <a:tabLst>
                <a:tab pos="339725" algn="l"/>
              </a:tabLst>
            </a:pPr>
            <a:r>
              <a:rPr lang="en-US" sz="2400">
                <a:latin typeface="Arial Unicode MS" pitchFamily="34" charset="-128"/>
              </a:rPr>
              <a:t> 	A few groups of employees</a:t>
            </a:r>
            <a:br>
              <a:rPr lang="en-US" sz="2400">
                <a:latin typeface="Arial Unicode MS" pitchFamily="34" charset="-128"/>
              </a:rPr>
            </a:br>
            <a:r>
              <a:rPr lang="en-US" sz="2400">
                <a:latin typeface="Arial Unicode MS" pitchFamily="34" charset="-128"/>
              </a:rPr>
              <a:t> 	at high risk for exposure</a:t>
            </a:r>
            <a:br>
              <a:rPr lang="en-US" sz="2400">
                <a:latin typeface="Arial Unicode MS" pitchFamily="34" charset="-128"/>
              </a:rPr>
            </a:br>
            <a:r>
              <a:rPr lang="en-US" sz="2400">
                <a:latin typeface="Arial Unicode MS" pitchFamily="34" charset="-128"/>
              </a:rPr>
              <a:t>	are tested every 6 months.</a:t>
            </a:r>
          </a:p>
        </p:txBody>
      </p:sp>
      <p:sp>
        <p:nvSpPr>
          <p:cNvPr id="21510" name="Rectangle 5"/>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p>
        </p:txBody>
      </p:sp>
      <p:sp>
        <p:nvSpPr>
          <p:cNvPr id="21511" name="Rectangle 6"/>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C44428AD-58AC-4982-8418-AC1DC0EF227C}" type="slidenum">
              <a:rPr lang="en-US"/>
              <a:pPr>
                <a:defRPr/>
              </a:pPr>
              <a:t>46</a:t>
            </a:fld>
            <a:endParaRPr lang="en-US"/>
          </a:p>
        </p:txBody>
      </p:sp>
      <p:sp>
        <p:nvSpPr>
          <p:cNvPr id="1028" name="Rectangle 2"/>
          <p:cNvSpPr>
            <a:spLocks noChangeArrowheads="1"/>
          </p:cNvSpPr>
          <p:nvPr/>
        </p:nvSpPr>
        <p:spPr bwMode="auto">
          <a:xfrm>
            <a:off x="152400" y="152400"/>
            <a:ext cx="8743950" cy="1143000"/>
          </a:xfrm>
          <a:prstGeom prst="rect">
            <a:avLst/>
          </a:prstGeom>
          <a:noFill/>
          <a:ln w="9525">
            <a:noFill/>
            <a:miter lim="800000"/>
            <a:headEnd/>
            <a:tailEnd/>
          </a:ln>
        </p:spPr>
        <p:txBody>
          <a:bodyPr anchor="ctr"/>
          <a:lstStyle/>
          <a:p>
            <a:pPr algn="ctr" eaLnBrk="1" hangingPunct="1"/>
            <a:r>
              <a:rPr lang="en-US" sz="3600">
                <a:solidFill>
                  <a:schemeClr val="tx2"/>
                </a:solidFill>
                <a:latin typeface="Times New Roman" pitchFamily="18" charset="0"/>
              </a:rPr>
              <a:t>Tuberculosis Cases in Illinois, the City of Chicago and Stroger Hospital 1997 – 2009</a:t>
            </a:r>
          </a:p>
        </p:txBody>
      </p:sp>
      <p:graphicFrame>
        <p:nvGraphicFramePr>
          <p:cNvPr id="1026" name="Object 3"/>
          <p:cNvGraphicFramePr>
            <a:graphicFrameLocks noChangeAspect="1"/>
          </p:cNvGraphicFramePr>
          <p:nvPr/>
        </p:nvGraphicFramePr>
        <p:xfrm>
          <a:off x="228600" y="1295400"/>
          <a:ext cx="8534400" cy="4940300"/>
        </p:xfrm>
        <a:graphic>
          <a:graphicData uri="http://schemas.openxmlformats.org/presentationml/2006/ole">
            <mc:AlternateContent xmlns:mc="http://schemas.openxmlformats.org/markup-compatibility/2006">
              <mc:Choice xmlns:v="urn:schemas-microsoft-com:vml" Requires="v">
                <p:oleObj name="Chart" r:id="rId2" imgW="6153030" imgH="3562440" progId="MSGraph.Chart.8">
                  <p:embed followColorScheme="full"/>
                </p:oleObj>
              </mc:Choice>
              <mc:Fallback>
                <p:oleObj name="Chart" r:id="rId2" imgW="6153030" imgH="3562440" progId="MSGraph.Chart.8">
                  <p:embed followColorScheme="full"/>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534400" cy="494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4"/>
          <p:cNvSpPr>
            <a:spLocks noChangeArrowheads="1"/>
          </p:cNvSpPr>
          <p:nvPr/>
        </p:nvSpPr>
        <p:spPr bwMode="auto">
          <a:xfrm>
            <a:off x="0" y="152400"/>
            <a:ext cx="9144000" cy="6858000"/>
          </a:xfrm>
          <a:prstGeom prst="rect">
            <a:avLst/>
          </a:prstGeom>
          <a:noFill/>
          <a:ln w="9525">
            <a:noFill/>
            <a:miter lim="800000"/>
            <a:headEnd/>
            <a:tailEnd/>
          </a:ln>
        </p:spPr>
        <p:txBody>
          <a:bodyPr wrap="none" anchor="ct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CD97EC2D-FFFC-4755-8A3A-FB640864616B}" type="slidenum">
              <a:rPr lang="en-US"/>
              <a:pPr>
                <a:defRPr/>
              </a:pPr>
              <a:t>47</a:t>
            </a:fld>
            <a:endParaRPr lang="en-US"/>
          </a:p>
        </p:txBody>
      </p:sp>
      <p:sp>
        <p:nvSpPr>
          <p:cNvPr id="23555" name="Rectangle 2"/>
          <p:cNvSpPr>
            <a:spLocks noChangeArrowheads="1"/>
          </p:cNvSpPr>
          <p:nvPr/>
        </p:nvSpPr>
        <p:spPr bwMode="auto">
          <a:xfrm>
            <a:off x="3414713" y="2514600"/>
            <a:ext cx="9144000" cy="0"/>
          </a:xfrm>
          <a:prstGeom prst="rect">
            <a:avLst/>
          </a:prstGeom>
          <a:noFill/>
          <a:ln w="9525">
            <a:noFill/>
            <a:miter lim="800000"/>
            <a:headEnd/>
            <a:tailEnd/>
          </a:ln>
        </p:spPr>
        <p:txBody>
          <a:bodyPr>
            <a:spAutoFit/>
          </a:bodyPr>
          <a:lstStyle/>
          <a:p>
            <a:endParaRPr lang="en-US"/>
          </a:p>
        </p:txBody>
      </p:sp>
      <p:pic>
        <p:nvPicPr>
          <p:cNvPr id="23556" name="Picture 3" descr="tb_sm"/>
          <p:cNvPicPr>
            <a:picLocks noChangeAspect="1" noChangeArrowheads="1"/>
          </p:cNvPicPr>
          <p:nvPr/>
        </p:nvPicPr>
        <p:blipFill>
          <a:blip r:embed="rId2" cstate="print"/>
          <a:srcRect/>
          <a:stretch>
            <a:fillRect/>
          </a:stretch>
        </p:blipFill>
        <p:spPr bwMode="auto">
          <a:xfrm>
            <a:off x="685800" y="381000"/>
            <a:ext cx="7772400" cy="532765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055DD219-319D-48E8-850C-CE65B7F5B871}" type="slidenum">
              <a:rPr lang="en-US"/>
              <a:pPr>
                <a:defRPr/>
              </a:pPr>
              <a:t>48</a:t>
            </a:fld>
            <a:endParaRPr lang="en-US"/>
          </a:p>
        </p:txBody>
      </p:sp>
      <p:sp>
        <p:nvSpPr>
          <p:cNvPr id="24580" name="Rectangle 1027"/>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a:p>
        </p:txBody>
      </p:sp>
      <p:sp>
        <p:nvSpPr>
          <p:cNvPr id="24581" name="Text Box 1028"/>
          <p:cNvSpPr txBox="1">
            <a:spLocks noChangeArrowheads="1"/>
          </p:cNvSpPr>
          <p:nvPr/>
        </p:nvSpPr>
        <p:spPr bwMode="auto">
          <a:xfrm>
            <a:off x="914400" y="228600"/>
            <a:ext cx="7631113" cy="519113"/>
          </a:xfrm>
          <a:prstGeom prst="rect">
            <a:avLst/>
          </a:prstGeom>
          <a:noFill/>
          <a:ln w="9525">
            <a:noFill/>
            <a:miter lim="800000"/>
            <a:headEnd/>
            <a:tailEnd/>
          </a:ln>
        </p:spPr>
        <p:txBody>
          <a:bodyPr wrap="none">
            <a:spAutoFit/>
          </a:bodyPr>
          <a:lstStyle/>
          <a:p>
            <a:pPr eaLnBrk="1" hangingPunct="1"/>
            <a:r>
              <a:rPr lang="en-US" sz="2800" b="1" i="1">
                <a:solidFill>
                  <a:srgbClr val="FF0000"/>
                </a:solidFill>
                <a:latin typeface="Times New Roman" pitchFamily="18" charset="0"/>
              </a:rPr>
              <a:t>Thank you for your participation and cooperation!</a:t>
            </a:r>
          </a:p>
        </p:txBody>
      </p:sp>
      <p:sp>
        <p:nvSpPr>
          <p:cNvPr id="24582" name="Text Box 1029"/>
          <p:cNvSpPr txBox="1">
            <a:spLocks noChangeArrowheads="1"/>
          </p:cNvSpPr>
          <p:nvPr/>
        </p:nvSpPr>
        <p:spPr bwMode="auto">
          <a:xfrm>
            <a:off x="990600" y="1524000"/>
            <a:ext cx="6400800" cy="1938992"/>
          </a:xfrm>
          <a:prstGeom prst="rect">
            <a:avLst/>
          </a:prstGeom>
          <a:noFill/>
          <a:ln w="9525">
            <a:noFill/>
            <a:miter lim="800000"/>
            <a:headEnd/>
            <a:tailEnd/>
          </a:ln>
        </p:spPr>
        <p:txBody>
          <a:bodyPr wrap="square">
            <a:spAutoFit/>
          </a:bodyPr>
          <a:lstStyle/>
          <a:p>
            <a:r>
              <a:rPr lang="en-US" sz="2400" dirty="0"/>
              <a:t>To receive credit for your participation, you must take the quiz at the link below and get a perfect score:</a:t>
            </a:r>
          </a:p>
          <a:p>
            <a:endParaRPr lang="en-US" sz="2400" dirty="0"/>
          </a:p>
          <a:p>
            <a:r>
              <a:rPr lang="en-US" sz="2400" dirty="0">
                <a:hlinkClick r:id="rId2"/>
              </a:rPr>
              <a:t>https://forms.office.com/r/B1HxLRXPzL</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D36BFCE7-8018-42D8-A922-4367CC6D1622}" type="slidenum">
              <a:rPr lang="en-US"/>
              <a:pPr>
                <a:defRPr/>
              </a:pPr>
              <a:t>5</a:t>
            </a:fld>
            <a:endParaRPr lang="en-US"/>
          </a:p>
        </p:txBody>
      </p:sp>
      <p:sp>
        <p:nvSpPr>
          <p:cNvPr id="19460" name="Rectangle 1028"/>
          <p:cNvSpPr>
            <a:spLocks noGrp="1" noChangeArrowheads="1"/>
          </p:cNvSpPr>
          <p:nvPr>
            <p:ph type="title"/>
          </p:nvPr>
        </p:nvSpPr>
        <p:spPr>
          <a:xfrm>
            <a:off x="381000" y="609600"/>
            <a:ext cx="8458200" cy="1066800"/>
          </a:xfrm>
        </p:spPr>
        <p:txBody>
          <a:bodyPr anchorCtr="0"/>
          <a:lstStyle/>
          <a:p>
            <a:pPr eaLnBrk="1" hangingPunct="1">
              <a:defRPr/>
            </a:pPr>
            <a:r>
              <a:rPr lang="en-US" sz="3600"/>
              <a:t>Examples of PPE and Engineering Controls</a:t>
            </a:r>
          </a:p>
        </p:txBody>
      </p:sp>
      <p:sp>
        <p:nvSpPr>
          <p:cNvPr id="9220" name="Rectangle 1029"/>
          <p:cNvSpPr>
            <a:spLocks noChangeArrowheads="1"/>
          </p:cNvSpPr>
          <p:nvPr/>
        </p:nvSpPr>
        <p:spPr bwMode="auto">
          <a:xfrm>
            <a:off x="914400" y="1981200"/>
            <a:ext cx="3505200" cy="4114800"/>
          </a:xfrm>
          <a:prstGeom prst="rect">
            <a:avLst/>
          </a:prstGeom>
          <a:noFill/>
          <a:ln w="9525">
            <a:noFill/>
            <a:miter lim="800000"/>
            <a:headEnd/>
            <a:tailEnd/>
          </a:ln>
        </p:spPr>
        <p:txBody>
          <a:bodyPr/>
          <a:lstStyle/>
          <a:p>
            <a:pPr marL="342900" indent="-342900" eaLnBrk="1" hangingPunct="1">
              <a:spcBef>
                <a:spcPct val="20000"/>
              </a:spcBef>
            </a:pPr>
            <a:r>
              <a:rPr lang="en-US" sz="2800" b="1" u="sng">
                <a:latin typeface="Times New Roman" pitchFamily="18" charset="0"/>
              </a:rPr>
              <a:t>PPE</a:t>
            </a:r>
          </a:p>
          <a:p>
            <a:pPr marL="342900" indent="-342900" eaLnBrk="1" hangingPunct="1">
              <a:spcBef>
                <a:spcPct val="20000"/>
              </a:spcBef>
              <a:buFontTx/>
              <a:buChar char="•"/>
            </a:pPr>
            <a:r>
              <a:rPr lang="en-US" sz="2800">
                <a:latin typeface="Times New Roman" pitchFamily="18" charset="0"/>
              </a:rPr>
              <a:t>Gowns </a:t>
            </a:r>
          </a:p>
          <a:p>
            <a:pPr marL="342900" indent="-342900" eaLnBrk="1" hangingPunct="1">
              <a:spcBef>
                <a:spcPct val="20000"/>
              </a:spcBef>
              <a:buFontTx/>
              <a:buChar char="•"/>
            </a:pPr>
            <a:r>
              <a:rPr lang="en-US" sz="2800">
                <a:latin typeface="Times New Roman" pitchFamily="18" charset="0"/>
              </a:rPr>
              <a:t>Gloves</a:t>
            </a:r>
          </a:p>
          <a:p>
            <a:pPr marL="342900" indent="-342900" eaLnBrk="1" hangingPunct="1">
              <a:spcBef>
                <a:spcPct val="20000"/>
              </a:spcBef>
              <a:buFontTx/>
              <a:buChar char="•"/>
            </a:pPr>
            <a:r>
              <a:rPr lang="en-US" sz="2800">
                <a:latin typeface="Times New Roman" pitchFamily="18" charset="0"/>
              </a:rPr>
              <a:t>Eye/Face Protection</a:t>
            </a:r>
          </a:p>
          <a:p>
            <a:pPr marL="342900" indent="-342900" eaLnBrk="1" hangingPunct="1">
              <a:spcBef>
                <a:spcPct val="20000"/>
              </a:spcBef>
              <a:buFontTx/>
              <a:buChar char="•"/>
            </a:pPr>
            <a:r>
              <a:rPr lang="en-US" sz="2800">
                <a:latin typeface="Times New Roman" pitchFamily="18" charset="0"/>
              </a:rPr>
              <a:t>Masks</a:t>
            </a:r>
          </a:p>
        </p:txBody>
      </p:sp>
      <p:sp>
        <p:nvSpPr>
          <p:cNvPr id="9221" name="Rectangle 1030"/>
          <p:cNvSpPr>
            <a:spLocks noChangeArrowheads="1"/>
          </p:cNvSpPr>
          <p:nvPr/>
        </p:nvSpPr>
        <p:spPr bwMode="auto">
          <a:xfrm>
            <a:off x="4648200" y="1981200"/>
            <a:ext cx="3810000" cy="4114800"/>
          </a:xfrm>
          <a:prstGeom prst="rect">
            <a:avLst/>
          </a:prstGeom>
          <a:noFill/>
          <a:ln w="9525">
            <a:noFill/>
            <a:miter lim="800000"/>
            <a:headEnd/>
            <a:tailEnd/>
          </a:ln>
        </p:spPr>
        <p:txBody>
          <a:bodyPr/>
          <a:lstStyle/>
          <a:p>
            <a:pPr marL="342900" indent="-342900" eaLnBrk="1" hangingPunct="1">
              <a:lnSpc>
                <a:spcPct val="90000"/>
              </a:lnSpc>
              <a:spcBef>
                <a:spcPct val="20000"/>
              </a:spcBef>
            </a:pPr>
            <a:r>
              <a:rPr lang="en-US" sz="2800" b="1" u="sng">
                <a:latin typeface="Times New Roman" pitchFamily="18" charset="0"/>
              </a:rPr>
              <a:t>Engineering Controls</a:t>
            </a:r>
          </a:p>
          <a:p>
            <a:pPr marL="342900" indent="-342900" eaLnBrk="1" hangingPunct="1">
              <a:lnSpc>
                <a:spcPct val="90000"/>
              </a:lnSpc>
              <a:spcBef>
                <a:spcPct val="20000"/>
              </a:spcBef>
              <a:buFontTx/>
              <a:buChar char="•"/>
            </a:pPr>
            <a:r>
              <a:rPr lang="en-US" sz="2800">
                <a:latin typeface="Times New Roman" pitchFamily="18" charset="0"/>
              </a:rPr>
              <a:t>Sharps Containers</a:t>
            </a:r>
          </a:p>
          <a:p>
            <a:pPr marL="342900" indent="-342900" eaLnBrk="1" hangingPunct="1">
              <a:lnSpc>
                <a:spcPct val="90000"/>
              </a:lnSpc>
              <a:spcBef>
                <a:spcPct val="20000"/>
              </a:spcBef>
              <a:buFontTx/>
              <a:buChar char="•"/>
            </a:pPr>
            <a:r>
              <a:rPr lang="en-US" sz="2800">
                <a:latin typeface="Times New Roman" pitchFamily="18" charset="0"/>
              </a:rPr>
              <a:t>Centrifuge covers/splash shields</a:t>
            </a:r>
          </a:p>
          <a:p>
            <a:pPr marL="342900" indent="-342900" eaLnBrk="1" hangingPunct="1">
              <a:lnSpc>
                <a:spcPct val="90000"/>
              </a:lnSpc>
              <a:spcBef>
                <a:spcPct val="20000"/>
              </a:spcBef>
              <a:buFontTx/>
              <a:buChar char="•"/>
            </a:pPr>
            <a:r>
              <a:rPr lang="en-US" sz="2800">
                <a:latin typeface="Times New Roman" pitchFamily="18" charset="0"/>
              </a:rPr>
              <a:t>Needleless or blunt cannula  systems</a:t>
            </a:r>
          </a:p>
          <a:p>
            <a:pPr marL="342900" indent="-342900" eaLnBrk="1" hangingPunct="1">
              <a:lnSpc>
                <a:spcPct val="90000"/>
              </a:lnSpc>
              <a:spcBef>
                <a:spcPct val="20000"/>
              </a:spcBef>
              <a:buFontTx/>
              <a:buChar char="•"/>
            </a:pPr>
            <a:r>
              <a:rPr lang="en-US" sz="2800">
                <a:latin typeface="Times New Roman" pitchFamily="18" charset="0"/>
              </a:rPr>
              <a:t>Sharps with engineered sharp injury protection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pPr>
              <a:defRPr/>
            </a:pPr>
            <a:fld id="{07F96786-08AE-4751-A303-A9F976175434}" type="slidenum">
              <a:rPr lang="en-US"/>
              <a:pPr>
                <a:defRPr/>
              </a:pPr>
              <a:t>6</a:t>
            </a:fld>
            <a:endParaRPr lang="en-US"/>
          </a:p>
        </p:txBody>
      </p:sp>
      <p:sp>
        <p:nvSpPr>
          <p:cNvPr id="20488" name="Rectangle 2056"/>
          <p:cNvSpPr>
            <a:spLocks noGrp="1" noChangeArrowheads="1"/>
          </p:cNvSpPr>
          <p:nvPr>
            <p:ph type="title"/>
          </p:nvPr>
        </p:nvSpPr>
        <p:spPr>
          <a:xfrm>
            <a:off x="685800" y="457200"/>
            <a:ext cx="7772400" cy="1143000"/>
          </a:xfrm>
        </p:spPr>
        <p:txBody>
          <a:bodyPr anchorCtr="0"/>
          <a:lstStyle/>
          <a:p>
            <a:pPr eaLnBrk="1" hangingPunct="1">
              <a:defRPr/>
            </a:pPr>
            <a:r>
              <a:rPr lang="en-US"/>
              <a:t>Safe Work Practices</a:t>
            </a:r>
          </a:p>
        </p:txBody>
      </p:sp>
      <p:sp>
        <p:nvSpPr>
          <p:cNvPr id="10244" name="Rectangle 2057"/>
          <p:cNvSpPr>
            <a:spLocks noChangeArrowheads="1"/>
          </p:cNvSpPr>
          <p:nvPr/>
        </p:nvSpPr>
        <p:spPr bwMode="auto">
          <a:xfrm>
            <a:off x="1066800" y="1981200"/>
            <a:ext cx="7391400" cy="4419600"/>
          </a:xfrm>
          <a:prstGeom prst="rect">
            <a:avLst/>
          </a:prstGeom>
          <a:noFill/>
          <a:ln w="9525">
            <a:noFill/>
            <a:miter lim="800000"/>
            <a:headEnd/>
            <a:tailEnd/>
          </a:ln>
        </p:spPr>
        <p:txBody>
          <a:bodyPr/>
          <a:lstStyle/>
          <a:p>
            <a:pPr marL="219075" indent="-219075" eaLnBrk="1" hangingPunct="1">
              <a:spcBef>
                <a:spcPct val="20000"/>
              </a:spcBef>
              <a:buFontTx/>
              <a:buChar char="•"/>
            </a:pPr>
            <a:r>
              <a:rPr lang="en-US" sz="3200">
                <a:latin typeface="Times New Roman" pitchFamily="18" charset="0"/>
              </a:rPr>
              <a:t>Activities </a:t>
            </a:r>
            <a:r>
              <a:rPr lang="en-US" sz="3200" u="sng">
                <a:latin typeface="Times New Roman" pitchFamily="18" charset="0"/>
              </a:rPr>
              <a:t>you</a:t>
            </a:r>
            <a:r>
              <a:rPr lang="en-US" sz="3200">
                <a:latin typeface="Times New Roman" pitchFamily="18" charset="0"/>
              </a:rPr>
              <a:t> can control to make the environment safe for </a:t>
            </a:r>
            <a:r>
              <a:rPr lang="en-US" sz="3200" u="sng">
                <a:latin typeface="Times New Roman" pitchFamily="18" charset="0"/>
              </a:rPr>
              <a:t>everyone</a:t>
            </a:r>
            <a:endParaRPr lang="en-US" sz="3200">
              <a:latin typeface="Times New Roman" pitchFamily="18" charset="0"/>
            </a:endParaRPr>
          </a:p>
          <a:p>
            <a:pPr marL="219075" indent="-219075" eaLnBrk="1" hangingPunct="1">
              <a:spcBef>
                <a:spcPct val="20000"/>
              </a:spcBef>
              <a:buFontTx/>
              <a:buChar char="•"/>
            </a:pPr>
            <a:endParaRPr lang="en-US" sz="3200">
              <a:latin typeface="Times New Roman" pitchFamily="18" charset="0"/>
            </a:endParaRPr>
          </a:p>
          <a:p>
            <a:pPr marL="219075" indent="-219075" eaLnBrk="1" hangingPunct="1">
              <a:spcBef>
                <a:spcPct val="20000"/>
              </a:spcBef>
              <a:buFontTx/>
              <a:buChar char="•"/>
            </a:pPr>
            <a:r>
              <a:rPr lang="en-US" sz="3200">
                <a:latin typeface="Times New Roman" pitchFamily="18" charset="0"/>
              </a:rPr>
              <a:t>Eating, drinking, applying cosmetics or manipulating contact lenses should be performed ONLY in areas where there is NO risk for contact with blood/body fluids</a:t>
            </a:r>
          </a:p>
          <a:p>
            <a:pPr marL="219075" indent="-219075" eaLnBrk="1" hangingPunct="1"/>
            <a:r>
              <a:rPr lang="en-US" sz="2000">
                <a:latin typeface="Times New Roman" pitchFamily="18" charset="0"/>
              </a:rPr>
              <a:t>  (Occupational Safety and Health Administration)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A02D6882-FC48-458E-8A33-A98D2ECB486C}" type="slidenum">
              <a:rPr lang="en-US"/>
              <a:pPr>
                <a:defRPr/>
              </a:pPr>
              <a:t>7</a:t>
            </a:fld>
            <a:endParaRPr lang="en-US"/>
          </a:p>
        </p:txBody>
      </p:sp>
      <p:sp>
        <p:nvSpPr>
          <p:cNvPr id="12291"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1" hangingPunct="1"/>
            <a:r>
              <a:rPr lang="en-US" sz="3600" b="1" i="1">
                <a:solidFill>
                  <a:schemeClr val="tx2"/>
                </a:solidFill>
                <a:latin typeface="Times New Roman" pitchFamily="18" charset="0"/>
              </a:rPr>
              <a:t>Recovery of VRE from Hands and Environmental Surfaces</a:t>
            </a:r>
          </a:p>
        </p:txBody>
      </p:sp>
      <p:sp>
        <p:nvSpPr>
          <p:cNvPr id="12292" name="Rectangle 3"/>
          <p:cNvSpPr>
            <a:spLocks noChangeArrowheads="1"/>
          </p:cNvSpPr>
          <p:nvPr/>
        </p:nvSpPr>
        <p:spPr bwMode="auto">
          <a:xfrm>
            <a:off x="685800" y="1981200"/>
            <a:ext cx="7772400" cy="3886200"/>
          </a:xfrm>
          <a:prstGeom prst="rect">
            <a:avLst/>
          </a:prstGeom>
          <a:noFill/>
          <a:ln w="9525">
            <a:noFill/>
            <a:miter lim="800000"/>
            <a:headEnd/>
            <a:tailEnd/>
          </a:ln>
        </p:spPr>
        <p:txBody>
          <a:bodyPr/>
          <a:lstStyle/>
          <a:p>
            <a:pPr marL="609600" indent="-609600" eaLnBrk="1" hangingPunct="1">
              <a:spcBef>
                <a:spcPct val="20000"/>
              </a:spcBef>
              <a:buFontTx/>
              <a:buChar char="•"/>
            </a:pPr>
            <a:r>
              <a:rPr lang="en-US" sz="3200">
                <a:latin typeface="Times New Roman" pitchFamily="18" charset="0"/>
              </a:rPr>
              <a:t>Up to 41% of HCWs hands sampled (after patient care and before hand hygiene) were positive for VRE</a:t>
            </a:r>
            <a:r>
              <a:rPr lang="en-US" sz="3200" baseline="30000">
                <a:latin typeface="Times New Roman" pitchFamily="18" charset="0"/>
              </a:rPr>
              <a:t>1</a:t>
            </a:r>
            <a:endParaRPr lang="en-US" sz="3200">
              <a:latin typeface="Times New Roman" pitchFamily="18" charset="0"/>
            </a:endParaRPr>
          </a:p>
          <a:p>
            <a:pPr marL="609600" indent="-609600" eaLnBrk="1" hangingPunct="1">
              <a:spcBef>
                <a:spcPct val="20000"/>
              </a:spcBef>
              <a:buFontTx/>
              <a:buChar char="•"/>
            </a:pPr>
            <a:r>
              <a:rPr lang="en-US" sz="3200">
                <a:latin typeface="Times New Roman" pitchFamily="18" charset="0"/>
              </a:rPr>
              <a:t>VRE has been recovered from a number of environmental surfaces in patient rooms</a:t>
            </a:r>
          </a:p>
          <a:p>
            <a:pPr marL="609600" indent="-609600" eaLnBrk="1" hangingPunct="1">
              <a:spcBef>
                <a:spcPct val="20000"/>
              </a:spcBef>
              <a:buFontTx/>
              <a:buChar char="•"/>
            </a:pPr>
            <a:r>
              <a:rPr lang="en-US" sz="3200">
                <a:latin typeface="Times New Roman" pitchFamily="18" charset="0"/>
              </a:rPr>
              <a:t>VRE can survive on a countertop for up to 7 days</a:t>
            </a:r>
            <a:r>
              <a:rPr lang="en-US" sz="3200" baseline="30000">
                <a:latin typeface="Times New Roman" pitchFamily="18" charset="0"/>
              </a:rPr>
              <a:t>2</a:t>
            </a:r>
            <a:endParaRPr lang="en-US" sz="3200">
              <a:latin typeface="Times New Roman" pitchFamily="18" charset="0"/>
            </a:endParaRPr>
          </a:p>
        </p:txBody>
      </p:sp>
      <p:sp>
        <p:nvSpPr>
          <p:cNvPr id="12293" name="Text Box 4"/>
          <p:cNvSpPr txBox="1">
            <a:spLocks noChangeArrowheads="1"/>
          </p:cNvSpPr>
          <p:nvPr/>
        </p:nvSpPr>
        <p:spPr bwMode="auto">
          <a:xfrm>
            <a:off x="76200" y="6157913"/>
            <a:ext cx="6172200" cy="623887"/>
          </a:xfrm>
          <a:prstGeom prst="rect">
            <a:avLst/>
          </a:prstGeom>
          <a:noFill/>
          <a:ln w="9525">
            <a:noFill/>
            <a:miter lim="800000"/>
            <a:headEnd/>
            <a:tailEnd/>
          </a:ln>
        </p:spPr>
        <p:txBody>
          <a:bodyPr>
            <a:spAutoFit/>
          </a:bodyPr>
          <a:lstStyle/>
          <a:p>
            <a:pPr eaLnBrk="1" hangingPunct="1">
              <a:spcBef>
                <a:spcPct val="50000"/>
              </a:spcBef>
            </a:pPr>
            <a:r>
              <a:rPr lang="en-US" sz="1400" baseline="30000">
                <a:latin typeface="Times New Roman" pitchFamily="18" charset="0"/>
              </a:rPr>
              <a:t>1</a:t>
            </a:r>
            <a:r>
              <a:rPr lang="en-US" sz="1400">
                <a:latin typeface="Times New Roman" pitchFamily="18" charset="0"/>
              </a:rPr>
              <a:t> Hayden, </a:t>
            </a:r>
            <a:r>
              <a:rPr lang="en-US" sz="1400" i="1">
                <a:latin typeface="Times New Roman" pitchFamily="18" charset="0"/>
              </a:rPr>
              <a:t>Clinical Infectious Diseases</a:t>
            </a:r>
            <a:r>
              <a:rPr lang="en-US" sz="1400">
                <a:latin typeface="Times New Roman" pitchFamily="18" charset="0"/>
              </a:rPr>
              <a:t> 2000;31:1058-65</a:t>
            </a:r>
          </a:p>
          <a:p>
            <a:pPr eaLnBrk="1" hangingPunct="1">
              <a:spcBef>
                <a:spcPct val="50000"/>
              </a:spcBef>
            </a:pPr>
            <a:r>
              <a:rPr lang="en-US" sz="1400" baseline="30000">
                <a:latin typeface="Times New Roman" pitchFamily="18" charset="0"/>
              </a:rPr>
              <a:t>2 </a:t>
            </a:r>
            <a:r>
              <a:rPr lang="en-US" sz="1400">
                <a:latin typeface="Times New Roman" pitchFamily="18" charset="0"/>
              </a:rPr>
              <a:t>Noskin, </a:t>
            </a:r>
            <a:r>
              <a:rPr lang="en-US" sz="1400" i="1">
                <a:latin typeface="Times New Roman" pitchFamily="18" charset="0"/>
              </a:rPr>
              <a:t>Infection Control and Hospital Epidemiology</a:t>
            </a:r>
            <a:r>
              <a:rPr lang="en-US" sz="1400">
                <a:latin typeface="Times New Roman" pitchFamily="18" charset="0"/>
              </a:rPr>
              <a:t> 1995;16:577-581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1A780757-BDFF-413B-B8D4-B591959630B0}" type="slidenum">
              <a:rPr lang="en-US"/>
              <a:pPr>
                <a:defRPr/>
              </a:pPr>
              <a:t>8</a:t>
            </a:fld>
            <a:endParaRPr lang="en-US"/>
          </a:p>
        </p:txBody>
      </p:sp>
      <p:grpSp>
        <p:nvGrpSpPr>
          <p:cNvPr id="13315" name="Group 1026"/>
          <p:cNvGrpSpPr>
            <a:grpSpLocks/>
          </p:cNvGrpSpPr>
          <p:nvPr/>
        </p:nvGrpSpPr>
        <p:grpSpPr bwMode="auto">
          <a:xfrm>
            <a:off x="0" y="-381000"/>
            <a:ext cx="9144000" cy="6873875"/>
            <a:chOff x="0" y="-10"/>
            <a:chExt cx="5760" cy="4330"/>
          </a:xfrm>
        </p:grpSpPr>
        <p:pic>
          <p:nvPicPr>
            <p:cNvPr id="13317" name="Picture 1027" descr="HaydenICU"/>
            <p:cNvPicPr>
              <a:picLocks noChangeAspect="1" noChangeArrowheads="1"/>
            </p:cNvPicPr>
            <p:nvPr/>
          </p:nvPicPr>
          <p:blipFill>
            <a:blip r:embed="rId2" cstate="print"/>
            <a:srcRect/>
            <a:stretch>
              <a:fillRect/>
            </a:stretch>
          </p:blipFill>
          <p:spPr bwMode="auto">
            <a:xfrm>
              <a:off x="384" y="336"/>
              <a:ext cx="4944" cy="3716"/>
            </a:xfrm>
            <a:prstGeom prst="rect">
              <a:avLst/>
            </a:prstGeom>
            <a:noFill/>
            <a:ln w="9525">
              <a:noFill/>
              <a:miter lim="800000"/>
              <a:headEnd/>
              <a:tailEnd/>
            </a:ln>
          </p:spPr>
        </p:pic>
        <p:sp>
          <p:nvSpPr>
            <p:cNvPr id="13318" name="Rectangle 1028"/>
            <p:cNvSpPr>
              <a:spLocks noChangeArrowheads="1"/>
            </p:cNvSpPr>
            <p:nvPr/>
          </p:nvSpPr>
          <p:spPr bwMode="auto">
            <a:xfrm>
              <a:off x="0" y="0"/>
              <a:ext cx="5760" cy="4320"/>
            </a:xfrm>
            <a:prstGeom prst="rect">
              <a:avLst/>
            </a:prstGeom>
            <a:noFill/>
            <a:ln w="9525">
              <a:noFill/>
              <a:miter lim="800000"/>
              <a:headEnd/>
              <a:tailEnd/>
            </a:ln>
          </p:spPr>
          <p:txBody>
            <a:bodyPr wrap="none" anchor="ctr"/>
            <a:lstStyle/>
            <a:p>
              <a:endParaRPr lang="en-US"/>
            </a:p>
          </p:txBody>
        </p:sp>
        <p:sp>
          <p:nvSpPr>
            <p:cNvPr id="13319" name="Rectangle 1029"/>
            <p:cNvSpPr>
              <a:spLocks noChangeArrowheads="1"/>
            </p:cNvSpPr>
            <p:nvPr/>
          </p:nvSpPr>
          <p:spPr bwMode="auto">
            <a:xfrm>
              <a:off x="45" y="-10"/>
              <a:ext cx="5619" cy="346"/>
            </a:xfrm>
            <a:prstGeom prst="rect">
              <a:avLst/>
            </a:prstGeom>
            <a:noFill/>
            <a:ln w="9525">
              <a:noFill/>
              <a:miter lim="800000"/>
              <a:headEnd/>
              <a:tailEnd/>
            </a:ln>
          </p:spPr>
          <p:txBody>
            <a:bodyPr wrap="none">
              <a:spAutoFit/>
            </a:bodyPr>
            <a:lstStyle/>
            <a:p>
              <a:pPr eaLnBrk="1" hangingPunct="1"/>
              <a:r>
                <a:rPr lang="en-US" sz="3000" i="1">
                  <a:solidFill>
                    <a:schemeClr val="tx2"/>
                  </a:solidFill>
                  <a:latin typeface="Times New Roman" pitchFamily="18" charset="0"/>
                </a:rPr>
                <a:t>The Inanimate Environment Can Facilitate Transmission</a:t>
              </a:r>
            </a:p>
          </p:txBody>
        </p:sp>
        <p:sp>
          <p:nvSpPr>
            <p:cNvPr id="13320" name="Rectangle 1030"/>
            <p:cNvSpPr>
              <a:spLocks noChangeArrowheads="1"/>
            </p:cNvSpPr>
            <p:nvPr/>
          </p:nvSpPr>
          <p:spPr bwMode="auto">
            <a:xfrm>
              <a:off x="48" y="4089"/>
              <a:ext cx="5376" cy="183"/>
            </a:xfrm>
            <a:prstGeom prst="rect">
              <a:avLst/>
            </a:prstGeom>
            <a:noFill/>
            <a:ln w="9525">
              <a:noFill/>
              <a:miter lim="800000"/>
              <a:headEnd/>
              <a:tailEnd/>
            </a:ln>
          </p:spPr>
          <p:txBody>
            <a:bodyPr>
              <a:spAutoFit/>
            </a:bodyPr>
            <a:lstStyle/>
            <a:p>
              <a:pPr eaLnBrk="1" hangingPunct="1">
                <a:spcBef>
                  <a:spcPct val="20000"/>
                </a:spcBef>
              </a:pPr>
              <a:r>
                <a:rPr lang="en-US" sz="1300">
                  <a:latin typeface="Times New Roman" pitchFamily="18" charset="0"/>
                </a:rPr>
                <a:t>MK Hayden, The Risk of Hand and Glove Contamination after Contact with a VRE (+) Patient Environment.  ICAAC 2001.</a:t>
              </a:r>
            </a:p>
          </p:txBody>
        </p:sp>
        <p:sp>
          <p:nvSpPr>
            <p:cNvPr id="13321" name="Rectangle 1031"/>
            <p:cNvSpPr>
              <a:spLocks noChangeArrowheads="1"/>
            </p:cNvSpPr>
            <p:nvPr/>
          </p:nvSpPr>
          <p:spPr bwMode="auto">
            <a:xfrm>
              <a:off x="624" y="432"/>
              <a:ext cx="4656" cy="384"/>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3200">
                  <a:solidFill>
                    <a:srgbClr val="00FF00"/>
                  </a:solidFill>
                  <a:latin typeface="Arial Unicode MS" pitchFamily="34" charset="-128"/>
                </a:rPr>
                <a:t>X</a:t>
              </a:r>
              <a:r>
                <a:rPr lang="en-US" sz="2400">
                  <a:latin typeface="Arial Unicode MS" pitchFamily="34" charset="-128"/>
                </a:rPr>
                <a:t> represents VRE culture positive sites</a:t>
              </a:r>
            </a:p>
          </p:txBody>
        </p:sp>
        <p:sp>
          <p:nvSpPr>
            <p:cNvPr id="13322" name="Rectangle 1032"/>
            <p:cNvSpPr>
              <a:spLocks noChangeArrowheads="1"/>
            </p:cNvSpPr>
            <p:nvPr/>
          </p:nvSpPr>
          <p:spPr bwMode="auto">
            <a:xfrm>
              <a:off x="528" y="3552"/>
              <a:ext cx="4656" cy="384"/>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2200">
                  <a:solidFill>
                    <a:srgbClr val="FF0000"/>
                  </a:solidFill>
                  <a:latin typeface="Arial Unicode MS" pitchFamily="34" charset="-128"/>
                </a:rPr>
                <a:t>~ Contaminated surfaces increase cross-transmission ~</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78E7251-796C-486D-A6B0-472F777171E6}" type="slidenum">
              <a:rPr lang="en-US"/>
              <a:pPr>
                <a:defRPr/>
              </a:pPr>
              <a:t>9</a:t>
            </a:fld>
            <a:endParaRPr lang="en-US"/>
          </a:p>
        </p:txBody>
      </p:sp>
      <p:sp>
        <p:nvSpPr>
          <p:cNvPr id="4098" name="Rectangle 2"/>
          <p:cNvSpPr>
            <a:spLocks noGrp="1" noChangeArrowheads="1"/>
          </p:cNvSpPr>
          <p:nvPr>
            <p:ph type="title"/>
          </p:nvPr>
        </p:nvSpPr>
        <p:spPr>
          <a:xfrm>
            <a:off x="457200" y="277813"/>
            <a:ext cx="8229600" cy="941387"/>
          </a:xfrm>
        </p:spPr>
        <p:txBody>
          <a:bodyPr/>
          <a:lstStyle/>
          <a:p>
            <a:pPr eaLnBrk="1" hangingPunct="1">
              <a:defRPr/>
            </a:pPr>
            <a:r>
              <a:rPr lang="en-US" sz="3600"/>
              <a:t>SURFACE DISINFECTION</a:t>
            </a:r>
          </a:p>
        </p:txBody>
      </p:sp>
      <p:sp>
        <p:nvSpPr>
          <p:cNvPr id="4099" name="Rectangle 3"/>
          <p:cNvSpPr>
            <a:spLocks noGrp="1" noChangeArrowheads="1"/>
          </p:cNvSpPr>
          <p:nvPr>
            <p:ph type="body" idx="1"/>
          </p:nvPr>
        </p:nvSpPr>
        <p:spPr>
          <a:xfrm>
            <a:off x="457200" y="1600200"/>
            <a:ext cx="8229600" cy="4648200"/>
          </a:xfrm>
        </p:spPr>
        <p:txBody>
          <a:bodyPr/>
          <a:lstStyle/>
          <a:p>
            <a:pPr eaLnBrk="1" hangingPunct="1">
              <a:lnSpc>
                <a:spcPct val="90000"/>
              </a:lnSpc>
              <a:defRPr/>
            </a:pPr>
            <a:r>
              <a:rPr lang="en-US" sz="2400"/>
              <a:t>A quaternary ammonium (QUAT) + isopropyl alcohol product is used for surface disinfection throughout the hospital.</a:t>
            </a:r>
          </a:p>
          <a:p>
            <a:pPr eaLnBrk="1" hangingPunct="1">
              <a:lnSpc>
                <a:spcPct val="90000"/>
              </a:lnSpc>
              <a:buFont typeface="Wingdings" pitchFamily="2" charset="2"/>
              <a:buNone/>
              <a:defRPr/>
            </a:pPr>
            <a:endParaRPr lang="en-US" sz="2400"/>
          </a:p>
          <a:p>
            <a:pPr eaLnBrk="1" hangingPunct="1">
              <a:lnSpc>
                <a:spcPct val="90000"/>
              </a:lnSpc>
              <a:defRPr/>
            </a:pPr>
            <a:r>
              <a:rPr lang="en-US" sz="2400"/>
              <a:t>It is a ready to use (RTU) formulation available for use by all staff.</a:t>
            </a:r>
          </a:p>
          <a:p>
            <a:pPr eaLnBrk="1" hangingPunct="1">
              <a:lnSpc>
                <a:spcPct val="90000"/>
              </a:lnSpc>
              <a:buFont typeface="Wingdings" pitchFamily="2" charset="2"/>
              <a:buNone/>
              <a:defRPr/>
            </a:pPr>
            <a:endParaRPr lang="en-US" sz="2400"/>
          </a:p>
          <a:p>
            <a:pPr eaLnBrk="1" hangingPunct="1">
              <a:lnSpc>
                <a:spcPct val="90000"/>
              </a:lnSpc>
              <a:defRPr/>
            </a:pPr>
            <a:r>
              <a:rPr lang="en-US" sz="2400"/>
              <a:t>The </a:t>
            </a:r>
            <a:r>
              <a:rPr lang="en-US" sz="2400" u="sng"/>
              <a:t>contact time</a:t>
            </a:r>
            <a:r>
              <a:rPr lang="en-US" sz="2400"/>
              <a:t> (stated on the product label) is required in  order to be effective.</a:t>
            </a:r>
          </a:p>
          <a:p>
            <a:pPr eaLnBrk="1" hangingPunct="1">
              <a:lnSpc>
                <a:spcPct val="90000"/>
              </a:lnSpc>
              <a:buFont typeface="Wingdings" pitchFamily="2" charset="2"/>
              <a:buNone/>
              <a:defRPr/>
            </a:pPr>
            <a:endParaRPr lang="en-US" sz="2400"/>
          </a:p>
          <a:p>
            <a:pPr eaLnBrk="1" hangingPunct="1">
              <a:lnSpc>
                <a:spcPct val="90000"/>
              </a:lnSpc>
              <a:defRPr/>
            </a:pPr>
            <a:r>
              <a:rPr lang="en-US" sz="2400"/>
              <a:t>Wet the surface to be disinfected and allow to air dry. DO NOT WIPE DRY.</a:t>
            </a:r>
          </a:p>
        </p:txBody>
      </p:sp>
    </p:spTree>
  </p:cSld>
  <p:clrMapOvr>
    <a:masterClrMapping/>
  </p:clrMapOvr>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6084</TotalTime>
  <Words>3113</Words>
  <Application>Microsoft Office PowerPoint</Application>
  <PresentationFormat>On-screen Show (4:3)</PresentationFormat>
  <Paragraphs>437</Paragraphs>
  <Slides>48</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60" baseType="lpstr">
      <vt:lpstr>Arial</vt:lpstr>
      <vt:lpstr>Arial Unicode MS</vt:lpstr>
      <vt:lpstr>CG Times</vt:lpstr>
      <vt:lpstr>Stencil</vt:lpstr>
      <vt:lpstr>Tahoma</vt:lpstr>
      <vt:lpstr>Tempus Sans ITC</vt:lpstr>
      <vt:lpstr>Times New Roman</vt:lpstr>
      <vt:lpstr>Verdana</vt:lpstr>
      <vt:lpstr>Wingdings</vt:lpstr>
      <vt:lpstr>Cliff</vt:lpstr>
      <vt:lpstr>Acrobat Document</vt:lpstr>
      <vt:lpstr>Chart</vt:lpstr>
      <vt:lpstr>PowerPoint Presentation</vt:lpstr>
      <vt:lpstr>INSTRUCTIONS</vt:lpstr>
      <vt:lpstr>Review of General Infection Control Practices</vt:lpstr>
      <vt:lpstr>Standard (Universal) Precautions</vt:lpstr>
      <vt:lpstr>Examples of PPE and Engineering Controls</vt:lpstr>
      <vt:lpstr>Safe Work Practices</vt:lpstr>
      <vt:lpstr>PowerPoint Presentation</vt:lpstr>
      <vt:lpstr>PowerPoint Presentation</vt:lpstr>
      <vt:lpstr>SURFACE DISINFECTION</vt:lpstr>
      <vt:lpstr>Transfer of Patient in Isolation</vt:lpstr>
      <vt:lpstr>Potentially Infectious Medical Waste Include:</vt:lpstr>
      <vt:lpstr>Think Before You  Dispose of Waste</vt:lpstr>
      <vt:lpstr>Red Bag Waste</vt:lpstr>
      <vt:lpstr>Point of Use Disposal</vt:lpstr>
      <vt:lpstr>Blood Culture Collection</vt:lpstr>
      <vt:lpstr>PowerPoint Presentation</vt:lpstr>
      <vt:lpstr>PowerPoint Presentation</vt:lpstr>
      <vt:lpstr>MRSA/MDRO Legislation</vt:lpstr>
      <vt:lpstr>PowerPoint Presentation</vt:lpstr>
      <vt:lpstr>MultiDrugResistantOrganisms</vt:lpstr>
      <vt:lpstr>MultiDrugResistantOrganisms Microorganisms seen at Stroger Hospital</vt:lpstr>
      <vt:lpstr>MultiDrugResistantOrganisms  ▬Transmission Prevention▬</vt:lpstr>
      <vt:lpstr>MultiDrugResistantOrganisms ▬Transmission Prevention▬</vt:lpstr>
      <vt:lpstr>Surgical Site Infection Prevention</vt:lpstr>
      <vt:lpstr>Surgical Site Infection Prevention</vt:lpstr>
      <vt:lpstr>Healthcare Workers and Influenza Vaccine</vt:lpstr>
      <vt:lpstr>Protect Yourself – Protect Others Get Your Flu Shot!</vt:lpstr>
      <vt:lpstr>US Infectious Disease Mortality: The Impact of Spanish Flu Outbreak of 1918</vt:lpstr>
      <vt:lpstr>Flu Terms Defined</vt:lpstr>
      <vt:lpstr>PowerPoint Presentation</vt:lpstr>
      <vt:lpstr>Novel Influenza A H1N1</vt:lpstr>
      <vt:lpstr>Avian Influenza (H5N1)</vt:lpstr>
      <vt:lpstr>Acute Infectious Respiratory Illness Protocol (AIRIP)</vt:lpstr>
      <vt:lpstr>CDC Category A Bioterrorism Agent Infection Control</vt:lpstr>
      <vt:lpstr>Control of Transmission of Infectious Rash Illness</vt:lpstr>
      <vt:lpstr>Factors Considered by EHS when Evaluating if Post Exposure Prophylaxis (PEP) is needed</vt:lpstr>
      <vt:lpstr>Comparative Risks of Bloodborne Pathogen Transmission from Percutaneous Injury (Rule of  “3s”)</vt:lpstr>
      <vt:lpstr>Airborne Pathogens</vt:lpstr>
      <vt:lpstr>Airborne Infection Isolation (AII)</vt:lpstr>
      <vt:lpstr>Signs and Symptoms of Tuberculosis</vt:lpstr>
      <vt:lpstr>Sputum Specimen Collection</vt:lpstr>
      <vt:lpstr>PowerPoint Presentation</vt:lpstr>
      <vt:lpstr>Protect Yourself from Exposure to TB!</vt:lpstr>
      <vt:lpstr>Medical Evaluation Following a Positive Tuberculin Skin Test</vt:lpstr>
      <vt:lpstr>Stroger Hospital  2009 PPD Conversion Rate</vt:lpstr>
      <vt:lpstr>PowerPoint Presentation</vt:lpstr>
      <vt:lpstr>PowerPoint Presentation</vt:lpstr>
      <vt:lpstr>PowerPoint Presentation</vt:lpstr>
    </vt:vector>
  </TitlesOfParts>
  <Company>Cook County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General Infection Control Practices</dc:title>
  <dc:creator>ACER PREFERRED USER</dc:creator>
  <cp:lastModifiedBy>Borgdorff, Ryan</cp:lastModifiedBy>
  <cp:revision>498</cp:revision>
  <dcterms:created xsi:type="dcterms:W3CDTF">2004-07-22T17:28:00Z</dcterms:created>
  <dcterms:modified xsi:type="dcterms:W3CDTF">2026-03-05T20:12:21Z</dcterms:modified>
</cp:coreProperties>
</file>